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1"/>
  </p:notesMasterIdLst>
  <p:sldIdLst>
    <p:sldId id="259" r:id="rId2"/>
    <p:sldId id="388" r:id="rId3"/>
    <p:sldId id="329" r:id="rId4"/>
    <p:sldId id="356" r:id="rId5"/>
    <p:sldId id="358" r:id="rId6"/>
    <p:sldId id="357" r:id="rId7"/>
    <p:sldId id="359" r:id="rId8"/>
    <p:sldId id="360" r:id="rId9"/>
    <p:sldId id="361" r:id="rId10"/>
    <p:sldId id="362" r:id="rId11"/>
    <p:sldId id="386" r:id="rId12"/>
    <p:sldId id="363" r:id="rId13"/>
    <p:sldId id="365" r:id="rId14"/>
    <p:sldId id="366" r:id="rId15"/>
    <p:sldId id="367" r:id="rId16"/>
    <p:sldId id="368" r:id="rId17"/>
    <p:sldId id="369" r:id="rId18"/>
    <p:sldId id="370" r:id="rId19"/>
    <p:sldId id="371" r:id="rId20"/>
    <p:sldId id="372" r:id="rId21"/>
    <p:sldId id="373" r:id="rId22"/>
    <p:sldId id="374" r:id="rId23"/>
    <p:sldId id="375" r:id="rId24"/>
    <p:sldId id="376" r:id="rId25"/>
    <p:sldId id="379" r:id="rId26"/>
    <p:sldId id="380" r:id="rId27"/>
    <p:sldId id="381" r:id="rId28"/>
    <p:sldId id="384" r:id="rId29"/>
    <p:sldId id="387" r:id="rId30"/>
  </p:sldIdLst>
  <p:sldSz cx="12192000" cy="6858000"/>
  <p:notesSz cx="6858000" cy="9144000"/>
  <p:defaultTextStyle>
    <a:defPPr>
      <a:defRPr lang="v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62" autoAdjust="0"/>
    <p:restoredTop sz="87779" autoAdjust="0"/>
  </p:normalViewPr>
  <p:slideViewPr>
    <p:cSldViewPr snapToGrid="0">
      <p:cViewPr>
        <p:scale>
          <a:sx n="67" d="100"/>
          <a:sy n="67" d="100"/>
        </p:scale>
        <p:origin x="-702" y="-18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09C19D-B05D-4886-AC51-201CAE13C1B6}" type="datetimeFigureOut">
              <a:rPr lang="en-US" smtClean="0"/>
              <a:t>10/7/2019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xmlns:a="http://schemas.openxmlformats.org/drawingml/2006/main" lvl="0"/>
            <a:r xmlns:a="http://schemas.openxmlformats.org/drawingml/2006/main">
              <a:rPr lang="vi"/>
              <a:t>Chỉnh sửa kiểu văn bản chính</a:t>
            </a:r>
          </a:p>
          <a:p>
            <a:pPr xmlns:a="http://schemas.openxmlformats.org/drawingml/2006/main" lvl="1"/>
            <a:r xmlns:a="http://schemas.openxmlformats.org/drawingml/2006/main">
              <a:rPr lang="vi"/>
              <a:t>Cấp độ thứ hai</a:t>
            </a:r>
          </a:p>
          <a:p>
            <a:pPr xmlns:a="http://schemas.openxmlformats.org/drawingml/2006/main" lvl="2"/>
            <a:r xmlns:a="http://schemas.openxmlformats.org/drawingml/2006/main">
              <a:rPr lang="vi"/>
              <a:t>Cấp độ thứ ba</a:t>
            </a:r>
          </a:p>
          <a:p>
            <a:pPr xmlns:a="http://schemas.openxmlformats.org/drawingml/2006/main" lvl="3"/>
            <a:r xmlns:a="http://schemas.openxmlformats.org/drawingml/2006/main">
              <a:rPr lang="vi"/>
              <a:t>Cấp độ thứ tư</a:t>
            </a:r>
          </a:p>
          <a:p>
            <a:pPr xmlns:a="http://schemas.openxmlformats.org/drawingml/2006/main" lvl="4"/>
            <a:r xmlns:a="http://schemas.openxmlformats.org/drawingml/2006/main">
              <a:rPr lang="vi"/>
              <a:t>Cấp độ thứ năm</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F4F06F-1185-4038-BF21-B45636E4FE16}" type="slidenum">
              <a:rPr lang="en-US" smtClean="0"/>
              <a:t>‹#›</a:t>
            </a:fld>
            <a:endParaRPr lang="en-US" dirty="0"/>
          </a:p>
        </p:txBody>
      </p:sp>
    </p:spTree>
    <p:extLst>
      <p:ext uri="{BB962C8B-B14F-4D97-AF65-F5344CB8AC3E}">
        <p14:creationId xmlns:p14="http://schemas.microsoft.com/office/powerpoint/2010/main" val="31130090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xmlns:a="http://schemas.openxmlformats.org/drawingml/2006/main" marL="171450" indent="-171450">
              <a:buFont typeface="Arial" panose="020B0604020202020204" pitchFamily="34" charset="0"/>
              <a:buChar char="•"/>
            </a:pPr>
            <a:r xmlns:a="http://schemas.openxmlformats.org/drawingml/2006/main">
              <a:rPr lang="vi" dirty="0"/>
              <a:t>Các lệnh SQL không phân biệt chữ hoa chữ thường, nhưng chúng tôi viết hoa chúng để tách chúng khỏi các lệnh không phải bằng chữ thường</a:t>
            </a:r>
          </a:p>
        </p:txBody>
      </p:sp>
      <p:sp>
        <p:nvSpPr>
          <p:cNvPr id="4" name="Slide Number Placeholder 3"/>
          <p:cNvSpPr>
            <a:spLocks noGrp="1"/>
          </p:cNvSpPr>
          <p:nvPr>
            <p:ph type="sldNum" sz="quarter" idx="10"/>
          </p:nvPr>
        </p:nvSpPr>
        <p:spPr/>
        <p:txBody>
          <a:bodyPr/>
          <a:lstStyle/>
          <a:p>
            <a:fld id="{68F4F06F-1185-4038-BF21-B45636E4FE16}" type="slidenum">
              <a:rPr lang="en-US" smtClean="0"/>
              <a:t>3</a:t>
            </a:fld>
            <a:endParaRPr lang="en-US"/>
          </a:p>
        </p:txBody>
      </p:sp>
    </p:spTree>
    <p:extLst>
      <p:ext uri="{BB962C8B-B14F-4D97-AF65-F5344CB8AC3E}">
        <p14:creationId xmlns:p14="http://schemas.microsoft.com/office/powerpoint/2010/main" val="34539257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xmlns:a="http://schemas.openxmlformats.org/drawingml/2006/main" marL="171450" indent="-171450">
              <a:buFont typeface="Arial" panose="020B0604020202020204" pitchFamily="34" charset="0"/>
              <a:buChar char="•"/>
            </a:pPr>
            <a:r xmlns:a="http://schemas.openxmlformats.org/drawingml/2006/main">
              <a:rPr lang="vi" dirty="0"/>
              <a:t>Tùy thuộc vào việc yêu cầu HTTP là yêu cầu GET hay POST, cách </a:t>
            </a:r>
            <a:r xmlns:a="http://schemas.openxmlformats.org/drawingml/2006/main">
              <a:rPr lang="vi" dirty="0" smtClean="0"/>
              <a:t>dữ liệu </a:t>
            </a:r>
            <a:r xmlns:a="http://schemas.openxmlformats.org/drawingml/2006/main">
              <a:rPr lang="vi" dirty="0"/>
              <a:t>được đính kèm </a:t>
            </a:r>
            <a:r xmlns:a="http://schemas.openxmlformats.org/drawingml/2006/main">
              <a:rPr lang="vi" dirty="0" smtClean="0"/>
              <a:t>là khác nhau.</a:t>
            </a:r>
            <a:endParaRPr xmlns:a="http://schemas.openxmlformats.org/drawingml/2006/main"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13</a:t>
            </a:fld>
            <a:endParaRPr lang="en-US"/>
          </a:p>
        </p:txBody>
      </p:sp>
    </p:spTree>
    <p:extLst>
      <p:ext uri="{BB962C8B-B14F-4D97-AF65-F5344CB8AC3E}">
        <p14:creationId xmlns:p14="http://schemas.microsoft.com/office/powerpoint/2010/main" val="2166032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14</a:t>
            </a:fld>
            <a:endParaRPr lang="en-US" dirty="0"/>
          </a:p>
        </p:txBody>
      </p:sp>
    </p:spTree>
    <p:extLst>
      <p:ext uri="{BB962C8B-B14F-4D97-AF65-F5344CB8AC3E}">
        <p14:creationId xmlns:p14="http://schemas.microsoft.com/office/powerpoint/2010/main" val="4228628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xmlns:a="http://schemas.openxmlformats.org/drawingml/2006/main" marL="171450" indent="-171450">
              <a:buFont typeface="Arial" panose="020B0604020202020204" pitchFamily="34" charset="0"/>
              <a:buChar char="•"/>
            </a:pPr>
            <a:r xmlns:a="http://schemas.openxmlformats.org/drawingml/2006/main">
              <a:rPr lang="vi" dirty="0"/>
              <a:t>Ứng dụng web lưu trữ dữ liệu trong cơ sở dữ liệu và tìm nạp thêm dữ liệu dựa trên đầu vào nhất định từ cơ sở dữ liệu.</a:t>
            </a:r>
          </a:p>
          <a:p>
            <a:pPr xmlns:a="http://schemas.openxmlformats.org/drawingml/2006/main" marL="171450" indent="-171450">
              <a:buFont typeface="Arial" panose="020B0604020202020204" pitchFamily="34" charset="0"/>
              <a:buChar char="•"/>
            </a:pPr>
            <a:r xmlns:a="http://schemas.openxmlformats.org/drawingml/2006/main">
              <a:rPr lang="vi" sz="2200" dirty="0"/>
              <a:t>3 phương pháp chính để các chương trình PHP tương tác với cơ sở dữ liệu MySQL:</a:t>
            </a:r>
          </a:p>
          <a:p>
            <a:pPr xmlns:a="http://schemas.openxmlformats.org/drawingml/2006/main" lvl="2"/>
            <a:r xmlns:a="http://schemas.openxmlformats.org/drawingml/2006/main">
              <a:rPr lang="vi" sz="1400" dirty="0"/>
              <a:t>Phần mở rộng MySQL của PHP</a:t>
            </a:r>
          </a:p>
          <a:p>
            <a:pPr xmlns:a="http://schemas.openxmlformats.org/drawingml/2006/main" lvl="2"/>
            <a:r xmlns:a="http://schemas.openxmlformats.org/drawingml/2006/main">
              <a:rPr lang="vi" sz="1400" dirty="0" err="1"/>
              <a:t>MySQLi </a:t>
            </a:r>
            <a:r xmlns:a="http://schemas.openxmlformats.org/drawingml/2006/main">
              <a:rPr lang="vi" sz="1400" dirty="0"/>
              <a:t>của PHP </a:t>
            </a:r>
            <a:r xmlns:a="http://schemas.openxmlformats.org/drawingml/2006/main">
              <a:rPr lang="vi" sz="1400" dirty="0"/>
              <a:t>[thường được sử dụng]</a:t>
            </a:r>
          </a:p>
          <a:p>
            <a:pPr xmlns:a="http://schemas.openxmlformats.org/drawingml/2006/main" lvl="2"/>
            <a:r xmlns:a="http://schemas.openxmlformats.org/drawingml/2006/main">
              <a:rPr lang="vi" sz="1400" dirty="0"/>
              <a:t>Đối tượng dữ liệu PHP</a:t>
            </a:r>
          </a:p>
          <a:p>
            <a:pPr xmlns:a="http://schemas.openxmlformats.org/drawingml/2006/main" marL="171450" indent="-171450">
              <a:buFont typeface="Arial" panose="020B0604020202020204" pitchFamily="34" charset="0"/>
              <a:buChar char="•"/>
            </a:pPr>
            <a:r xmlns:a="http://schemas.openxmlformats.org/drawingml/2006/main">
              <a:rPr lang="vi" dirty="0" err="1"/>
              <a:t>MySQLi </a:t>
            </a:r>
            <a:r xmlns:a="http://schemas.openxmlformats.org/drawingml/2006/main">
              <a:rPr lang="vi" dirty="0"/>
              <a:t>cho phép các chương trình PHP truy cập vào chức năng được cung cấp bởi MySQL 4.1 trở lên.</a:t>
            </a:r>
          </a:p>
          <a:p>
            <a:pPr xmlns:a="http://schemas.openxmlformats.org/drawingml/2006/main" marL="171450" indent="-171450">
              <a:buFont typeface="Arial" panose="020B0604020202020204" pitchFamily="34" charset="0"/>
              <a:buChar char="•"/>
            </a:pPr>
            <a:r xmlns:a="http://schemas.openxmlformats.org/drawingml/2006/main">
              <a:rPr lang="vi" dirty="0"/>
              <a:t>4 đối số của </a:t>
            </a:r>
            <a:r xmlns:a="http://schemas.openxmlformats.org/drawingml/2006/main">
              <a:rPr lang="vi" dirty="0" err="1"/>
              <a:t>mysqli </a:t>
            </a:r>
            <a:r xmlns:a="http://schemas.openxmlformats.org/drawingml/2006/main">
              <a:rPr lang="vi" dirty="0"/>
              <a:t>: tên máy chủ của máy chủ cơ sở dữ liệu, tên đăng nhập, mật khẩu và tên cơ sở dữ liệu.</a:t>
            </a:r>
          </a:p>
          <a:p>
            <a:pPr xmlns:a="http://schemas.openxmlformats.org/drawingml/2006/main" marL="171450" indent="-171450">
              <a:buFont typeface="Arial" panose="020B0604020202020204" pitchFamily="34" charset="0"/>
              <a:buChar char="•"/>
            </a:pPr>
            <a:r xmlns:a="http://schemas.openxmlformats.org/drawingml/2006/main">
              <a:rPr lang="vi" dirty="0"/>
              <a:t>Tên máy chủ phụ thuộc vào nơi chạy cơ sở dữ liệu. Nếu trên cùng một máy với máy chủ ứng dụng web thì chúng tôi sử dụng “localhost”.</a:t>
            </a:r>
          </a:p>
        </p:txBody>
      </p:sp>
      <p:sp>
        <p:nvSpPr>
          <p:cNvPr id="4" name="Slide Number Placeholder 3"/>
          <p:cNvSpPr>
            <a:spLocks noGrp="1"/>
          </p:cNvSpPr>
          <p:nvPr>
            <p:ph type="sldNum" sz="quarter" idx="10"/>
          </p:nvPr>
        </p:nvSpPr>
        <p:spPr/>
        <p:txBody>
          <a:bodyPr/>
          <a:lstStyle/>
          <a:p>
            <a:fld id="{68F4F06F-1185-4038-BF21-B45636E4FE16}" type="slidenum">
              <a:rPr lang="en-US" smtClean="0"/>
              <a:t>15</a:t>
            </a:fld>
            <a:endParaRPr lang="en-US" dirty="0"/>
          </a:p>
        </p:txBody>
      </p:sp>
    </p:spTree>
    <p:extLst>
      <p:ext uri="{BB962C8B-B14F-4D97-AF65-F5344CB8AC3E}">
        <p14:creationId xmlns:p14="http://schemas.microsoft.com/office/powerpoint/2010/main" val="3480419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xmlns:a="http://schemas.openxmlformats.org/drawingml/2006/main" marL="171450" indent="-171450">
              <a:buFont typeface="Arial" panose="020B0604020202020204" pitchFamily="34" charset="0"/>
              <a:buChar char="•"/>
            </a:pPr>
            <a:r xmlns:a="http://schemas.openxmlformats.org/drawingml/2006/main">
              <a:rPr lang="vi" dirty="0"/>
              <a:t>Mã hiển thị cách chuỗi truy vấn được xây dựng, thực thi và cách thu được kết quả được truy vấn.</a:t>
            </a:r>
          </a:p>
          <a:p>
            <a:pPr xmlns:a="http://schemas.openxmlformats.org/drawingml/2006/main"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xmlns:a="http://schemas.openxmlformats.org/drawingml/2006/main">
              <a:rPr lang="vi" sz="1200" dirty="0"/>
              <a:t>Dữ liệu được nhập vào biểu mẫu, cuối cùng trở thành một phần của chuỗi SQL được thực thi bởi cơ sở dữ liệu.</a:t>
            </a:r>
          </a:p>
          <a:p>
            <a:pPr xmlns:a="http://schemas.openxmlformats.org/drawingml/2006/main" marL="171450" indent="-171450">
              <a:buFont typeface="Arial" panose="020B0604020202020204" pitchFamily="34" charset="0"/>
              <a:buChar char="•"/>
            </a:pPr>
            <a:r xmlns:a="http://schemas.openxmlformats.org/drawingml/2006/main">
              <a:rPr lang="vi" dirty="0"/>
              <a:t>Mặc dù người dùng không trực tiếp tương tác với cơ sở dữ liệu, nhưng vẫn tồn tại một kênh giữa người dùng và cơ sở dữ liệu.</a:t>
            </a:r>
          </a:p>
          <a:p>
            <a:pPr xmlns:a="http://schemas.openxmlformats.org/drawingml/2006/main" marL="171450" indent="-171450">
              <a:buFont typeface="Arial" panose="020B0604020202020204" pitchFamily="34" charset="0"/>
              <a:buChar char="•"/>
            </a:pPr>
            <a:r xmlns:a="http://schemas.openxmlformats.org/drawingml/2006/main">
              <a:rPr lang="vi" dirty="0"/>
              <a:t>Nếu không được bảo vệ đúng cách, người dùng có thể thực hiện các cuộc tấn công vào cơ sở dữ liệu thông qua kênh.</a:t>
            </a:r>
          </a:p>
        </p:txBody>
      </p:sp>
      <p:sp>
        <p:nvSpPr>
          <p:cNvPr id="4" name="Slide Number Placeholder 3"/>
          <p:cNvSpPr>
            <a:spLocks noGrp="1"/>
          </p:cNvSpPr>
          <p:nvPr>
            <p:ph type="sldNum" sz="quarter" idx="10"/>
          </p:nvPr>
        </p:nvSpPr>
        <p:spPr/>
        <p:txBody>
          <a:bodyPr/>
          <a:lstStyle/>
          <a:p>
            <a:fld id="{68F4F06F-1185-4038-BF21-B45636E4FE16}" type="slidenum">
              <a:rPr lang="en-US" smtClean="0"/>
              <a:t>16</a:t>
            </a:fld>
            <a:endParaRPr lang="en-US" dirty="0"/>
          </a:p>
        </p:txBody>
      </p:sp>
    </p:spTree>
    <p:extLst>
      <p:ext uri="{BB962C8B-B14F-4D97-AF65-F5344CB8AC3E}">
        <p14:creationId xmlns:p14="http://schemas.microsoft.com/office/powerpoint/2010/main" val="3170034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xmlns:a="http://schemas.openxmlformats.org/drawingml/2006/main" marL="171450" indent="-171450">
              <a:buFont typeface="Arial" panose="020B0604020202020204" pitchFamily="34" charset="0"/>
              <a:buChar char="•"/>
            </a:pPr>
            <a:r xmlns:a="http://schemas.openxmlformats.org/drawingml/2006/main">
              <a:rPr lang="vi" dirty="0"/>
              <a:t>Để hiểu các cuộc tấn công có thể xảy ra, chúng tôi coi phiên bản trừu tượng của ứng dụng web tạo ra một mẫu câu lệnh SQL và người dùng cần điền vào các ô trống bên trong khu vực hình chữ nhật.</a:t>
            </a:r>
          </a:p>
          <a:p>
            <a:pPr xmlns:a="http://schemas.openxmlformats.org/drawingml/2006/main" marL="171450" indent="-171450">
              <a:buFont typeface="Arial" panose="020B0604020202020204" pitchFamily="34" charset="0"/>
              <a:buChar char="•"/>
            </a:pPr>
            <a:r xmlns:a="http://schemas.openxmlformats.org/drawingml/2006/main">
              <a:rPr lang="vi" dirty="0"/>
              <a:t>Cuộc tấn công được chứng minh cho thấy người dùng sử dụng sự trợ giúp của một số ký tự đặc biệt để thay đổi ý nghĩa của câu lệnh SQL.</a:t>
            </a:r>
          </a:p>
        </p:txBody>
      </p:sp>
      <p:sp>
        <p:nvSpPr>
          <p:cNvPr id="4" name="Slide Number Placeholder 3"/>
          <p:cNvSpPr>
            <a:spLocks noGrp="1"/>
          </p:cNvSpPr>
          <p:nvPr>
            <p:ph type="sldNum" sz="quarter" idx="10"/>
          </p:nvPr>
        </p:nvSpPr>
        <p:spPr/>
        <p:txBody>
          <a:bodyPr/>
          <a:lstStyle/>
          <a:p>
            <a:fld id="{68F4F06F-1185-4038-BF21-B45636E4FE16}" type="slidenum">
              <a:rPr lang="en-US" smtClean="0"/>
              <a:t>17</a:t>
            </a:fld>
            <a:endParaRPr lang="en-US" dirty="0"/>
          </a:p>
        </p:txBody>
      </p:sp>
    </p:spTree>
    <p:extLst>
      <p:ext uri="{BB962C8B-B14F-4D97-AF65-F5344CB8AC3E}">
        <p14:creationId xmlns:p14="http://schemas.microsoft.com/office/powerpoint/2010/main" val="3015520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18</a:t>
            </a:fld>
            <a:endParaRPr lang="en-US" dirty="0"/>
          </a:p>
        </p:txBody>
      </p:sp>
    </p:spTree>
    <p:extLst>
      <p:ext uri="{BB962C8B-B14F-4D97-AF65-F5344CB8AC3E}">
        <p14:creationId xmlns:p14="http://schemas.microsoft.com/office/powerpoint/2010/main" val="861518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xmlns:a="http://schemas.openxmlformats.org/drawingml/2006/main" marL="171450" indent="-171450">
              <a:buFont typeface="Arial" panose="020B0604020202020204" pitchFamily="34" charset="0"/>
              <a:buChar char="•"/>
            </a:pPr>
            <a:r xmlns:a="http://schemas.openxmlformats.org/drawingml/2006/main">
              <a:rPr lang="vi" dirty="0"/>
              <a:t>Trong phần trước, chúng tôi khởi chạy các cuộc tấn công bằng cách sử dụng các biểu mẫu. Ở đây chúng ta sẽ thấy cách thực hiện các cuộc tấn công đó bằng cách sử dụng các công cụ dòng lệnh.</a:t>
            </a:r>
          </a:p>
          <a:p>
            <a:pPr xmlns:a="http://schemas.openxmlformats.org/drawingml/2006/main" marL="171450" indent="-171450">
              <a:buFont typeface="Arial" panose="020B0604020202020204" pitchFamily="34" charset="0"/>
              <a:buChar char="•"/>
            </a:pPr>
            <a:r xmlns:a="http://schemas.openxmlformats.org/drawingml/2006/main">
              <a:rPr lang="vi" sz="1200" dirty="0" err="1"/>
              <a:t>cURL </a:t>
            </a:r>
            <a:r xmlns:a="http://schemas.openxmlformats.org/drawingml/2006/main">
              <a:rPr lang="vi" sz="1200" dirty="0"/>
              <a:t>- công cụ dòng lệnh được sử dụng rộng rãi để gửi dữ liệu qua một số giao thức mạng, bao gồm HTTP và HTTPS.</a:t>
            </a:r>
          </a:p>
          <a:p>
            <a:pPr xmlns:a="http://schemas.openxmlformats.org/drawingml/2006/main" marL="171450" indent="-171450">
              <a:buFont typeface="Arial" panose="020B0604020202020204" pitchFamily="34" charset="0"/>
              <a:buChar char="•"/>
            </a:pPr>
            <a:r xmlns:a="http://schemas.openxmlformats.org/drawingml/2006/main">
              <a:rPr lang="vi" dirty="0"/>
              <a:t>Cú pháp URL cũng sử dụng một số ký tự đặc biệt nên nếu các ký tự đặc biệt gắn với dữ liệu không được mã hóa, nó sẽ bị </a:t>
            </a:r>
            <a:r xmlns:a="http://schemas.openxmlformats.org/drawingml/2006/main">
              <a:rPr lang="vi" dirty="0" err="1"/>
              <a:t>hiểu sai </a:t>
            </a:r>
            <a:r xmlns:a="http://schemas.openxmlformats.org/drawingml/2006/main">
              <a:rPr lang="vi" dirty="0"/>
              <a:t>.</a:t>
            </a:r>
          </a:p>
          <a:p>
            <a:pPr xmlns:a="http://schemas.openxmlformats.org/drawingml/2006/main" marL="171450" indent="-171450">
              <a:buFont typeface="Arial" panose="020B0604020202020204" pitchFamily="34" charset="0"/>
              <a:buChar char="•"/>
            </a:pPr>
            <a:r xmlns:a="http://schemas.openxmlformats.org/drawingml/2006/main">
              <a:rPr lang="vi" dirty="0"/>
              <a:t>Mã hóa cho không gian là% 20</a:t>
            </a:r>
          </a:p>
          <a:p>
            <a:pPr xmlns:a="http://schemas.openxmlformats.org/drawingml/2006/main" marL="171450" indent="-171450">
              <a:buFont typeface="Arial" panose="020B0604020202020204" pitchFamily="34" charset="0"/>
              <a:buChar char="•"/>
            </a:pPr>
            <a:r xmlns:a="http://schemas.openxmlformats.org/drawingml/2006/main">
              <a:rPr lang="vi" dirty="0"/>
              <a:t>Mã hóa cho # là% 23</a:t>
            </a:r>
          </a:p>
          <a:p>
            <a:pPr xmlns:a="http://schemas.openxmlformats.org/drawingml/2006/main" marL="171450" indent="-171450">
              <a:buFont typeface="Arial" panose="020B0604020202020204" pitchFamily="34" charset="0"/>
              <a:buChar char="•"/>
            </a:pPr>
            <a:r xmlns:a="http://schemas.openxmlformats.org/drawingml/2006/main">
              <a:rPr lang="vi" dirty="0"/>
              <a:t>Mã hóa cho dấu nháy đơn là% 27</a:t>
            </a:r>
          </a:p>
        </p:txBody>
      </p:sp>
      <p:sp>
        <p:nvSpPr>
          <p:cNvPr id="4" name="Slide Number Placeholder 3"/>
          <p:cNvSpPr>
            <a:spLocks noGrp="1"/>
          </p:cNvSpPr>
          <p:nvPr>
            <p:ph type="sldNum" sz="quarter" idx="10"/>
          </p:nvPr>
        </p:nvSpPr>
        <p:spPr/>
        <p:txBody>
          <a:bodyPr/>
          <a:lstStyle/>
          <a:p>
            <a:fld id="{68F4F06F-1185-4038-BF21-B45636E4FE16}" type="slidenum">
              <a:rPr lang="en-US" smtClean="0"/>
              <a:t>19</a:t>
            </a:fld>
            <a:endParaRPr lang="en-US" dirty="0"/>
          </a:p>
        </p:txBody>
      </p:sp>
    </p:spTree>
    <p:extLst>
      <p:ext uri="{BB962C8B-B14F-4D97-AF65-F5344CB8AC3E}">
        <p14:creationId xmlns:p14="http://schemas.microsoft.com/office/powerpoint/2010/main" val="2438648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20</a:t>
            </a:fld>
            <a:endParaRPr lang="en-US" dirty="0"/>
          </a:p>
        </p:txBody>
      </p:sp>
    </p:spTree>
    <p:extLst>
      <p:ext uri="{BB962C8B-B14F-4D97-AF65-F5344CB8AC3E}">
        <p14:creationId xmlns:p14="http://schemas.microsoft.com/office/powerpoint/2010/main" val="14125350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xmlns:a="http://schemas.openxmlformats.org/drawingml/2006/main"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xmlns:a="http://schemas.openxmlformats.org/drawingml/2006/main">
              <a:rPr lang="vi" sz="1200" dirty="0"/>
              <a:t>Đầu vào của người dùng được sử dụng để xây dựng câu lệnh SQL, do đó có một lỗ hổng SQL injection.</a:t>
            </a:r>
          </a:p>
          <a:p>
            <a:pPr xmlns:a="http://schemas.openxmlformats.org/drawingml/2006/main"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xmlns:a="http://schemas.openxmlformats.org/drawingml/2006/main">
              <a:rPr lang="vi" sz="1200" dirty="0"/>
              <a:t>Một câu lệnh CẬP NHẬT đơn lẻ có thể đặt nhiều thuộc tính của một bản ghi phù hợp, nếu một danh sách các thuộc tính, được phân tách bằng dấu phẩy, được đưa cho lệnh SET.</a:t>
            </a:r>
          </a:p>
          <a:p>
            <a:pPr xmlns:a="http://schemas.openxmlformats.org/drawingml/2006/main"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xmlns:a="http://schemas.openxmlformats.org/drawingml/2006/main">
              <a:rPr lang="vi" sz="1200" dirty="0"/>
              <a:t>Câu lệnh SQL trong </a:t>
            </a:r>
            <a:r xmlns:a="http://schemas.openxmlformats.org/drawingml/2006/main">
              <a:rPr lang="vi" sz="1200" dirty="0" err="1"/>
              <a:t>changepassword.php </a:t>
            </a:r>
            <a:r xmlns:a="http://schemas.openxmlformats.org/drawingml/2006/main">
              <a:rPr lang="vi" sz="1200" dirty="0"/>
              <a:t>có nghĩa là chỉ đặt một thuộc tính, thuộc tính mật khẩu.</a:t>
            </a:r>
          </a:p>
          <a:p>
            <a:pPr xmlns:a="http://schemas.openxmlformats.org/drawingml/2006/main" marL="171450" indent="-171450">
              <a:buFont typeface="Arial" panose="020B0604020202020204" pitchFamily="34" charset="0"/>
              <a:buChar char="•"/>
            </a:pPr>
            <a:r xmlns:a="http://schemas.openxmlformats.org/drawingml/2006/main">
              <a:rPr lang="vi" sz="1200" dirty="0"/>
              <a:t>Mục đích của tập lệnh PHP là thay đổi thuộc tính mật khẩu. Do lỗ hổng SQL injection, những kẻ tấn công có thể thực hiện các thay đổi đối với các thuộc tính khác (tại đây, tiền lương).</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21</a:t>
            </a:fld>
            <a:endParaRPr lang="en-US" dirty="0"/>
          </a:p>
        </p:txBody>
      </p:sp>
    </p:spTree>
    <p:extLst>
      <p:ext uri="{BB962C8B-B14F-4D97-AF65-F5344CB8AC3E}">
        <p14:creationId xmlns:p14="http://schemas.microsoft.com/office/powerpoint/2010/main" val="30966908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22</a:t>
            </a:fld>
            <a:endParaRPr lang="en-US" dirty="0"/>
          </a:p>
        </p:txBody>
      </p:sp>
    </p:spTree>
    <p:extLst>
      <p:ext uri="{BB962C8B-B14F-4D97-AF65-F5344CB8AC3E}">
        <p14:creationId xmlns:p14="http://schemas.microsoft.com/office/powerpoint/2010/main" val="2624289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xmlns:a="http://schemas.openxmlformats.org/drawingml/2006/main" marL="0" indent="0">
              <a:buFont typeface="Arial" panose="020B0604020202020204" pitchFamily="34" charset="0"/>
              <a:buNone/>
            </a:pPr>
            <a:r xmlns:a="http://schemas.openxmlformats.org/drawingml/2006/main">
              <a:rPr lang="vi" dirty="0"/>
              <a:t>Giải thích cú pháp:</a:t>
            </a:r>
          </a:p>
          <a:p>
            <a:pPr xmlns:a="http://schemas.openxmlformats.org/drawingml/2006/main" marL="171450" indent="-171450">
              <a:buFont typeface="Arial" panose="020B0604020202020204" pitchFamily="34" charset="0"/>
              <a:buChar char="•"/>
            </a:pPr>
            <a:r xmlns:a="http://schemas.openxmlformats.org/drawingml/2006/main">
              <a:rPr lang="vi" dirty="0"/>
              <a:t>Các cột của bảng được xác định bên trong dấu ngoặc đơn sau tên bảng</a:t>
            </a:r>
          </a:p>
          <a:p>
            <a:pPr xmlns:a="http://schemas.openxmlformats.org/drawingml/2006/main" marL="171450" indent="-171450">
              <a:buFont typeface="Arial" panose="020B0604020202020204" pitchFamily="34" charset="0"/>
              <a:buChar char="•"/>
            </a:pPr>
            <a:r xmlns:a="http://schemas.openxmlformats.org/drawingml/2006/main">
              <a:rPr lang="vi" dirty="0"/>
              <a:t>Mỗi định nghĩa cột bắt đầu bằng tên của nó, theo sau là kiểu dữ liệu</a:t>
            </a:r>
          </a:p>
          <a:p>
            <a:pPr xmlns:a="http://schemas.openxmlformats.org/drawingml/2006/main" marL="171450" indent="-171450">
              <a:buFont typeface="Arial" panose="020B0604020202020204" pitchFamily="34" charset="0"/>
              <a:buChar char="•"/>
            </a:pPr>
            <a:r xmlns:a="http://schemas.openxmlformats.org/drawingml/2006/main">
              <a:rPr lang="vi" dirty="0"/>
              <a:t>Liên kết số với kiểu dữ liệu chỉ định độ dài tối đa cho dữ liệu trong cột</a:t>
            </a:r>
          </a:p>
          <a:p>
            <a:pPr marL="0" indent="0">
              <a:buFont typeface="Arial" panose="020B0604020202020204" pitchFamily="34" charset="0"/>
              <a:buNone/>
            </a:pPr>
            <a:endParaRPr lang="en-US" dirty="0"/>
          </a:p>
          <a:p>
            <a:pPr xmlns:a="http://schemas.openxmlformats.org/drawingml/2006/main" marL="0" indent="0">
              <a:buFont typeface="Arial" panose="020B0604020202020204" pitchFamily="34" charset="0"/>
              <a:buNone/>
            </a:pPr>
            <a:r xmlns:a="http://schemas.openxmlformats.org/drawingml/2006/main">
              <a:rPr lang="vi" dirty="0"/>
              <a:t>Sử dụng ví dụ về cột "ID" để giải thích điều tương tự</a:t>
            </a:r>
          </a:p>
          <a:p>
            <a:pPr xmlns:a="http://schemas.openxmlformats.org/drawingml/2006/main" marL="171450" indent="-171450">
              <a:buFont typeface="Arial" panose="020B0604020202020204" pitchFamily="34" charset="0"/>
              <a:buChar char="•"/>
            </a:pPr>
            <a:r xmlns:a="http://schemas.openxmlformats.org/drawingml/2006/main">
              <a:rPr lang="vi" dirty="0"/>
              <a:t>Loại dữ liệu</a:t>
            </a:r>
          </a:p>
          <a:p>
            <a:pPr xmlns:a="http://schemas.openxmlformats.org/drawingml/2006/main" marL="171450" indent="-171450">
              <a:buFont typeface="Arial" panose="020B0604020202020204" pitchFamily="34" charset="0"/>
              <a:buChar char="•"/>
            </a:pPr>
            <a:r xmlns:a="http://schemas.openxmlformats.org/drawingml/2006/main">
              <a:rPr lang="vi" dirty="0"/>
              <a:t>Có giá trị</a:t>
            </a:r>
          </a:p>
          <a:p>
            <a:pPr xmlns:a="http://schemas.openxmlformats.org/drawingml/2006/main" marL="171450" indent="-171450">
              <a:buFont typeface="Arial" panose="020B0604020202020204" pitchFamily="34" charset="0"/>
              <a:buChar char="•"/>
            </a:pPr>
            <a:r xmlns:a="http://schemas.openxmlformats.org/drawingml/2006/main">
              <a:rPr lang="vi" dirty="0"/>
              <a:t>Tăng tự động</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4</a:t>
            </a:fld>
            <a:endParaRPr lang="en-US"/>
          </a:p>
        </p:txBody>
      </p:sp>
    </p:spTree>
    <p:extLst>
      <p:ext uri="{BB962C8B-B14F-4D97-AF65-F5344CB8AC3E}">
        <p14:creationId xmlns:p14="http://schemas.microsoft.com/office/powerpoint/2010/main" val="2991768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xmlns:a="http://schemas.openxmlformats.org/drawingml/2006/main" marL="171450" indent="-171450">
              <a:buFont typeface="Arial" panose="020B0604020202020204" pitchFamily="34" charset="0"/>
              <a:buChar char="•"/>
            </a:pPr>
            <a:r xmlns:a="http://schemas.openxmlformats.org/drawingml/2006/main">
              <a:rPr lang="vi" dirty="0"/>
              <a:t>Để bảo mật, chúng ta nên tránh sử dụng API $ </a:t>
            </a:r>
            <a:r xmlns:a="http://schemas.openxmlformats.org/drawingml/2006/main">
              <a:rPr lang="vi" dirty="0" err="1"/>
              <a:t>mysqli </a:t>
            </a:r>
            <a:r xmlns:a="http://schemas.openxmlformats.org/drawingml/2006/main">
              <a:rPr lang="vi" dirty="0"/>
              <a:t>-&gt; </a:t>
            </a:r>
            <a:r xmlns:a="http://schemas.openxmlformats.org/drawingml/2006/main">
              <a:rPr lang="vi" dirty="0" err="1"/>
              <a:t>multi_query </a:t>
            </a:r>
            <a:r xmlns:a="http://schemas.openxmlformats.org/drawingml/2006/main">
              <a:rPr lang="vi" dirty="0"/>
              <a:t>() trong các mã, đặc biệt nếu chuỗi câu lệnh SQL chứa dữ liệu không đáng tin cậy.</a:t>
            </a:r>
          </a:p>
        </p:txBody>
      </p:sp>
      <p:sp>
        <p:nvSpPr>
          <p:cNvPr id="4" name="Slide Number Placeholder 3"/>
          <p:cNvSpPr>
            <a:spLocks noGrp="1"/>
          </p:cNvSpPr>
          <p:nvPr>
            <p:ph type="sldNum" sz="quarter" idx="10"/>
          </p:nvPr>
        </p:nvSpPr>
        <p:spPr/>
        <p:txBody>
          <a:bodyPr/>
          <a:lstStyle/>
          <a:p>
            <a:fld id="{68F4F06F-1185-4038-BF21-B45636E4FE16}" type="slidenum">
              <a:rPr lang="en-US" smtClean="0"/>
              <a:t>23</a:t>
            </a:fld>
            <a:endParaRPr lang="en-US" dirty="0"/>
          </a:p>
        </p:txBody>
      </p:sp>
    </p:spTree>
    <p:extLst>
      <p:ext uri="{BB962C8B-B14F-4D97-AF65-F5344CB8AC3E}">
        <p14:creationId xmlns:p14="http://schemas.microsoft.com/office/powerpoint/2010/main" val="2055104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xmlns:a="http://schemas.openxmlformats.org/drawingml/2006/main" marL="0" indent="0">
              <a:buFont typeface="Arial" panose="020B0604020202020204" pitchFamily="34" charset="0"/>
              <a:buNone/>
            </a:pPr>
            <a:r xmlns:a="http://schemas.openxmlformats.org/drawingml/2006/main">
              <a:rPr lang="vi" dirty="0" smtClean="0"/>
              <a:t>Xem </a:t>
            </a:r>
            <a:r xmlns:a="http://schemas.openxmlformats.org/drawingml/2006/main">
              <a:rPr lang="vi" baseline="0" dirty="0" smtClean="0"/>
              <a:t>sách để thảo luận chi tiết về sơ đồ này</a:t>
            </a:r>
            <a:endParaRPr xmlns:a="http://schemas.openxmlformats.org/drawingml/2006/main"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24</a:t>
            </a:fld>
            <a:endParaRPr lang="en-US" dirty="0"/>
          </a:p>
        </p:txBody>
      </p:sp>
    </p:spTree>
    <p:extLst>
      <p:ext uri="{BB962C8B-B14F-4D97-AF65-F5344CB8AC3E}">
        <p14:creationId xmlns:p14="http://schemas.microsoft.com/office/powerpoint/2010/main" val="32572714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xmlns:a="http://schemas.openxmlformats.org/drawingml/2006/main" marL="171450" indent="-171450">
              <a:buFont typeface="Arial" panose="020B0604020202020204" pitchFamily="34" charset="0"/>
              <a:buChar char="•"/>
            </a:pPr>
            <a:r xmlns:a="http://schemas.openxmlformats.org/drawingml/2006/main">
              <a:rPr lang="vi" dirty="0"/>
              <a:t>Các ký tự có ý nghĩa đặc biệt trong câu lệnh SQL và có thể được mã hóa, bao gồm:</a:t>
            </a:r>
          </a:p>
          <a:p>
            <a:pPr xmlns:a="http://schemas.openxmlformats.org/drawingml/2006/main" marL="628650" lvl="1" indent="-171450">
              <a:buFont typeface="Arial" panose="020B0604020202020204" pitchFamily="34" charset="0"/>
              <a:buChar char="•"/>
            </a:pPr>
            <a:r xmlns:a="http://schemas.openxmlformats.org/drawingml/2006/main">
              <a:rPr lang="vi" dirty="0"/>
              <a:t>NULL (ASCII 0), ký tự xuống dòng (\ r), dòng mới (\ n), dấu cách lùi (\ b), </a:t>
            </a:r>
            <a:r xmlns:a="http://schemas.openxmlformats.org/drawingml/2006/main">
              <a:rPr lang="vi" dirty="0" err="1"/>
              <a:t>v.v.</a:t>
            </a:r>
            <a:endParaRPr xmlns:a="http://schemas.openxmlformats.org/drawingml/2006/main" lang="en-US" dirty="0"/>
          </a:p>
          <a:p>
            <a:pPr xmlns:a="http://schemas.openxmlformats.org/drawingml/2006/main" marL="171450" lvl="0" indent="-171450">
              <a:buFont typeface="Arial" panose="020B0604020202020204" pitchFamily="34" charset="0"/>
              <a:buChar char="•"/>
            </a:pPr>
            <a:r xmlns:a="http://schemas.openxmlformats.org/drawingml/2006/main">
              <a:rPr lang="vi" dirty="0"/>
              <a:t>Phương pháp lọc hoặc thoát không giải quyết được nguyên nhân cơ bản của vấn đề.</a:t>
            </a:r>
          </a:p>
          <a:p>
            <a:pPr xmlns:a="http://schemas.openxmlformats.org/drawingml/2006/main" marL="171450" lvl="0" indent="-171450">
              <a:buFont typeface="Arial" panose="020B0604020202020204" pitchFamily="34" charset="0"/>
              <a:buChar char="•"/>
            </a:pPr>
            <a:r xmlns:a="http://schemas.openxmlformats.org/drawingml/2006/main">
              <a:rPr lang="vi" dirty="0"/>
              <a:t>Dữ liệu và mã vẫn được trộn lẫn với nhau.</a:t>
            </a:r>
          </a:p>
          <a:p>
            <a:pPr xmlns:a="http://schemas.openxmlformats.org/drawingml/2006/main" marL="171450" lvl="0" indent="-171450">
              <a:buFont typeface="Arial" panose="020B0604020202020204" pitchFamily="34" charset="0"/>
              <a:buChar char="•"/>
            </a:pPr>
            <a:r xmlns:a="http://schemas.openxmlformats.org/drawingml/2006/main">
              <a:rPr lang="vi" dirty="0"/>
              <a:t>Phương pháp này làm cho mã an toàn hơn.</a:t>
            </a:r>
          </a:p>
        </p:txBody>
      </p:sp>
      <p:sp>
        <p:nvSpPr>
          <p:cNvPr id="4" name="Slide Number Placeholder 3"/>
          <p:cNvSpPr>
            <a:spLocks noGrp="1"/>
          </p:cNvSpPr>
          <p:nvPr>
            <p:ph type="sldNum" sz="quarter" idx="10"/>
          </p:nvPr>
        </p:nvSpPr>
        <p:spPr/>
        <p:txBody>
          <a:bodyPr/>
          <a:lstStyle/>
          <a:p>
            <a:fld id="{68F4F06F-1185-4038-BF21-B45636E4FE16}" type="slidenum">
              <a:rPr lang="en-US" smtClean="0"/>
              <a:t>25</a:t>
            </a:fld>
            <a:endParaRPr lang="en-US" dirty="0"/>
          </a:p>
        </p:txBody>
      </p:sp>
    </p:spTree>
    <p:extLst>
      <p:ext uri="{BB962C8B-B14F-4D97-AF65-F5344CB8AC3E}">
        <p14:creationId xmlns:p14="http://schemas.microsoft.com/office/powerpoint/2010/main" val="1187831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xmlns:a="http://schemas.openxmlformats.org/drawingml/2006/main" marL="171450" indent="-171450">
              <a:buFont typeface="Arial" panose="020B0604020202020204" pitchFamily="34" charset="0"/>
              <a:buChar char="•"/>
            </a:pPr>
            <a:r xmlns:a="http://schemas.openxmlformats.org/drawingml/2006/main">
              <a:rPr lang="vi" dirty="0"/>
              <a:t>Biện pháp đối phó khi tấn công vào hệ thống (); sử dụng </a:t>
            </a:r>
            <a:r xmlns:a="http://schemas.openxmlformats.org/drawingml/2006/main">
              <a:rPr lang="vi" dirty="0" err="1"/>
              <a:t>thi hành </a:t>
            </a:r>
            <a:r xmlns:a="http://schemas.openxmlformats.org/drawingml/2006/main">
              <a:rPr lang="vi" dirty="0"/>
              <a:t>(). Nó lấy tên lệnh và dữ liệu riêng biệt, sử dụng các đối số riêng biệt.</a:t>
            </a:r>
          </a:p>
          <a:p>
            <a:pPr xmlns:a="http://schemas.openxmlformats.org/drawingml/2006/main" marL="171450" indent="-171450">
              <a:buFont typeface="Arial" panose="020B0604020202020204" pitchFamily="34" charset="0"/>
              <a:buChar char="•"/>
            </a:pPr>
            <a:r xmlns:a="http://schemas.openxmlformats.org/drawingml/2006/main">
              <a:rPr lang="vi" dirty="0"/>
              <a:t>Các câu lệnh chuẩn bị không được phát triển cho mục đích bảo mật nhưng là một ứng cử viên lý tưởng cho các biện pháp đối phó với các cuộc tấn công SQL injection vì nó phân tách dữ liệu và mã.</a:t>
            </a:r>
          </a:p>
        </p:txBody>
      </p:sp>
      <p:sp>
        <p:nvSpPr>
          <p:cNvPr id="4" name="Slide Number Placeholder 3"/>
          <p:cNvSpPr>
            <a:spLocks noGrp="1"/>
          </p:cNvSpPr>
          <p:nvPr>
            <p:ph type="sldNum" sz="quarter" idx="10"/>
          </p:nvPr>
        </p:nvSpPr>
        <p:spPr/>
        <p:txBody>
          <a:bodyPr/>
          <a:lstStyle/>
          <a:p>
            <a:fld id="{68F4F06F-1185-4038-BF21-B45636E4FE16}" type="slidenum">
              <a:rPr lang="en-US" smtClean="0"/>
              <a:t>26</a:t>
            </a:fld>
            <a:endParaRPr lang="en-US" dirty="0"/>
          </a:p>
        </p:txBody>
      </p:sp>
    </p:spTree>
    <p:extLst>
      <p:ext uri="{BB962C8B-B14F-4D97-AF65-F5344CB8AC3E}">
        <p14:creationId xmlns:p14="http://schemas.microsoft.com/office/powerpoint/2010/main" val="34139283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xmlns:a="http://schemas.openxmlformats.org/drawingml/2006/main" marL="171450" indent="-171450">
              <a:buFont typeface="Arial" panose="020B0604020202020204" pitchFamily="34" charset="0"/>
              <a:buChar char="•"/>
            </a:pPr>
            <a:r xmlns:a="http://schemas.openxmlformats.org/drawingml/2006/main">
              <a:rPr lang="vi" dirty="0"/>
              <a:t>Dòng 1 và 2: Chuẩn bị câu lệnh SQL</a:t>
            </a:r>
          </a:p>
          <a:p>
            <a:pPr xmlns:a="http://schemas.openxmlformats.org/drawingml/2006/main" marL="171450" indent="-171450">
              <a:buFont typeface="Arial" panose="020B0604020202020204" pitchFamily="34" charset="0"/>
              <a:buChar char="•"/>
            </a:pPr>
            <a:r xmlns:a="http://schemas.openxmlformats.org/drawingml/2006/main">
              <a:rPr lang="vi" dirty="0"/>
              <a:t>Dòng 3: Dữ liệu ràng buộc</a:t>
            </a:r>
          </a:p>
          <a:p>
            <a:pPr xmlns:a="http://schemas.openxmlformats.org/drawingml/2006/main" marL="171450" indent="-171450">
              <a:buFont typeface="Arial" panose="020B0604020202020204" pitchFamily="34" charset="0"/>
              <a:buChar char="•"/>
            </a:pPr>
            <a:r xmlns:a="http://schemas.openxmlformats.org/drawingml/2006/main">
              <a:rPr lang="vi" dirty="0"/>
              <a:t>Dòng 4, 5 và 6: Thực hiện và truy xuất kết quả</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27</a:t>
            </a:fld>
            <a:endParaRPr lang="en-US" dirty="0"/>
          </a:p>
        </p:txBody>
      </p:sp>
    </p:spTree>
    <p:extLst>
      <p:ext uri="{BB962C8B-B14F-4D97-AF65-F5344CB8AC3E}">
        <p14:creationId xmlns:p14="http://schemas.microsoft.com/office/powerpoint/2010/main" val="16197843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85850" lvl="2"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28</a:t>
            </a:fld>
            <a:endParaRPr lang="en-US" dirty="0"/>
          </a:p>
        </p:txBody>
      </p:sp>
    </p:spTree>
    <p:extLst>
      <p:ext uri="{BB962C8B-B14F-4D97-AF65-F5344CB8AC3E}">
        <p14:creationId xmlns:p14="http://schemas.microsoft.com/office/powerpoint/2010/main" val="817735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xmlns:a="http://schemas.openxmlformats.org/drawingml/2006/main" marL="171450" indent="-171450">
              <a:buFont typeface="Arial" panose="020B0604020202020204" pitchFamily="34" charset="0"/>
              <a:buChar char="•"/>
            </a:pPr>
            <a:r xmlns:a="http://schemas.openxmlformats.org/drawingml/2006/main">
              <a:rPr lang="vi" dirty="0"/>
              <a:t>Các lệnh SQL không phân biệt chữ hoa chữ thường, nhưng chúng tôi viết hoa chúng để tách chúng khỏi các lệnh không phải bằng chữ thường</a:t>
            </a:r>
          </a:p>
        </p:txBody>
      </p:sp>
      <p:sp>
        <p:nvSpPr>
          <p:cNvPr id="4" name="Slide Number Placeholder 3"/>
          <p:cNvSpPr>
            <a:spLocks noGrp="1"/>
          </p:cNvSpPr>
          <p:nvPr>
            <p:ph type="sldNum" sz="quarter" idx="10"/>
          </p:nvPr>
        </p:nvSpPr>
        <p:spPr/>
        <p:txBody>
          <a:bodyPr/>
          <a:lstStyle/>
          <a:p>
            <a:fld id="{68F4F06F-1185-4038-BF21-B45636E4FE16}" type="slidenum">
              <a:rPr lang="en-US" smtClean="0"/>
              <a:t>5</a:t>
            </a:fld>
            <a:endParaRPr lang="en-US"/>
          </a:p>
        </p:txBody>
      </p:sp>
    </p:spTree>
    <p:extLst>
      <p:ext uri="{BB962C8B-B14F-4D97-AF65-F5344CB8AC3E}">
        <p14:creationId xmlns:p14="http://schemas.microsoft.com/office/powerpoint/2010/main" val="4260915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6</a:t>
            </a:fld>
            <a:endParaRPr lang="en-US"/>
          </a:p>
        </p:txBody>
      </p:sp>
    </p:spTree>
    <p:extLst>
      <p:ext uri="{BB962C8B-B14F-4D97-AF65-F5344CB8AC3E}">
        <p14:creationId xmlns:p14="http://schemas.microsoft.com/office/powerpoint/2010/main" val="3946784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7</a:t>
            </a:fld>
            <a:endParaRPr lang="en-US"/>
          </a:p>
        </p:txBody>
      </p:sp>
    </p:spTree>
    <p:extLst>
      <p:ext uri="{BB962C8B-B14F-4D97-AF65-F5344CB8AC3E}">
        <p14:creationId xmlns:p14="http://schemas.microsoft.com/office/powerpoint/2010/main" val="6137584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8</a:t>
            </a:fld>
            <a:endParaRPr lang="en-US"/>
          </a:p>
        </p:txBody>
      </p:sp>
    </p:spTree>
    <p:extLst>
      <p:ext uri="{BB962C8B-B14F-4D97-AF65-F5344CB8AC3E}">
        <p14:creationId xmlns:p14="http://schemas.microsoft.com/office/powerpoint/2010/main" val="1335195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9</a:t>
            </a:fld>
            <a:endParaRPr lang="en-US"/>
          </a:p>
        </p:txBody>
      </p:sp>
    </p:spTree>
    <p:extLst>
      <p:ext uri="{BB962C8B-B14F-4D97-AF65-F5344CB8AC3E}">
        <p14:creationId xmlns:p14="http://schemas.microsoft.com/office/powerpoint/2010/main" val="313014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10</a:t>
            </a:fld>
            <a:endParaRPr lang="en-US"/>
          </a:p>
        </p:txBody>
      </p:sp>
    </p:spTree>
    <p:extLst>
      <p:ext uri="{BB962C8B-B14F-4D97-AF65-F5344CB8AC3E}">
        <p14:creationId xmlns:p14="http://schemas.microsoft.com/office/powerpoint/2010/main" val="2686365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xmlns:a="http://schemas.openxmlformats.org/drawingml/2006/main" marL="0" indent="0">
              <a:buFont typeface="Arial" panose="020B0604020202020204" pitchFamily="34" charset="0"/>
              <a:buNone/>
            </a:pPr>
            <a:r xmlns:a="http://schemas.openxmlformats.org/drawingml/2006/main">
              <a:rPr lang="vi" dirty="0"/>
              <a:t>Giải thích các thành phần:</a:t>
            </a:r>
          </a:p>
          <a:p>
            <a:pPr xmlns:a="http://schemas.openxmlformats.org/drawingml/2006/main" marL="171450" indent="-171450">
              <a:buFont typeface="Arial" panose="020B0604020202020204" pitchFamily="34" charset="0"/>
              <a:buChar char="•"/>
            </a:pPr>
            <a:r xmlns:a="http://schemas.openxmlformats.org/drawingml/2006/main">
              <a:rPr lang="vi" dirty="0"/>
              <a:t>Trình duyệt web: Trình duyệt ở phía máy khách, chức năng chính của nó là lấy nội dung từ máy chủ web, trình bày nội dung cho người dùng, tương tác với người dùng và nhận thông tin đầu vào của người dùng</a:t>
            </a:r>
          </a:p>
          <a:p>
            <a:pPr xmlns:a="http://schemas.openxmlformats.org/drawingml/2006/main" marL="171450" indent="-171450">
              <a:buFont typeface="Arial" panose="020B0604020202020204" pitchFamily="34" charset="0"/>
              <a:buChar char="•"/>
            </a:pPr>
            <a:r xmlns:a="http://schemas.openxmlformats.org/drawingml/2006/main">
              <a:rPr lang="vi" dirty="0"/>
              <a:t>Máy chủ ứng dụng web: Chúng chịu trách nhiệm tạo và cung cấp nội dung cho trình duyệt. Họ thường dựa vào một máy chủ cơ sở dữ liệu độc lập để quản lý dữ liệu</a:t>
            </a:r>
          </a:p>
          <a:p>
            <a:pPr marL="171450" indent="-171450">
              <a:buFont typeface="Arial" panose="020B0604020202020204" pitchFamily="34" charset="0"/>
              <a:buChar char="•"/>
            </a:pPr>
            <a:endParaRPr lang="en-US" dirty="0"/>
          </a:p>
          <a:p>
            <a:pPr xmlns:a="http://schemas.openxmlformats.org/drawingml/2006/main" marL="0" indent="0">
              <a:buFont typeface="Arial" panose="020B0604020202020204" pitchFamily="34" charset="0"/>
              <a:buNone/>
            </a:pPr>
            <a:r xmlns:a="http://schemas.openxmlformats.org/drawingml/2006/main">
              <a:rPr lang="vi" b="0" dirty="0"/>
              <a:t>Trình duyệt giao tiếp với máy chủ web bằng Giao thức truyền siêu văn bản, trong khi máy chủ web tương tác với cơ sở dữ liệu bằng ngôn ngữ cơ sở dữ liệu, chẳng hạn như SQL</a:t>
            </a:r>
          </a:p>
        </p:txBody>
      </p:sp>
      <p:sp>
        <p:nvSpPr>
          <p:cNvPr id="4" name="Slide Number Placeholder 3"/>
          <p:cNvSpPr>
            <a:spLocks noGrp="1"/>
          </p:cNvSpPr>
          <p:nvPr>
            <p:ph type="sldNum" sz="quarter" idx="10"/>
          </p:nvPr>
        </p:nvSpPr>
        <p:spPr/>
        <p:txBody>
          <a:bodyPr/>
          <a:lstStyle/>
          <a:p>
            <a:fld id="{68F4F06F-1185-4038-BF21-B45636E4FE16}" type="slidenum">
              <a:rPr lang="en-US" smtClean="0"/>
              <a:t>12</a:t>
            </a:fld>
            <a:endParaRPr lang="en-US"/>
          </a:p>
        </p:txBody>
      </p:sp>
    </p:spTree>
    <p:extLst>
      <p:ext uri="{BB962C8B-B14F-4D97-AF65-F5344CB8AC3E}">
        <p14:creationId xmlns:p14="http://schemas.microsoft.com/office/powerpoint/2010/main" val="2290818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0EDE394-2EAE-41D5-A39F-8D30FFAC87F7}" type="datetimeFigureOut">
              <a:rPr lang="en-US" smtClean="0"/>
              <a:t>10/7/2019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1541393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EDE394-2EAE-41D5-A39F-8D30FFAC87F7}" type="datetimeFigureOut">
              <a:rPr lang="en-US" smtClean="0"/>
              <a:t>10/7/2019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2289401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EDE394-2EAE-41D5-A39F-8D30FFAC87F7}" type="datetimeFigureOut">
              <a:rPr lang="en-US" smtClean="0"/>
              <a:t>10/7/2019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3307599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EDE394-2EAE-41D5-A39F-8D30FFAC87F7}" type="datetimeFigureOut">
              <a:rPr lang="en-US" smtClean="0"/>
              <a:t>10/7/2019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2774437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EDE394-2EAE-41D5-A39F-8D30FFAC87F7}" type="datetimeFigureOut">
              <a:rPr lang="en-US" smtClean="0"/>
              <a:t>10/7/2019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453612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EDE394-2EAE-41D5-A39F-8D30FFAC87F7}" type="datetimeFigureOut">
              <a:rPr lang="en-US" smtClean="0"/>
              <a:t>10/7/2019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2935429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EDE394-2EAE-41D5-A39F-8D30FFAC87F7}" type="datetimeFigureOut">
              <a:rPr lang="en-US" smtClean="0"/>
              <a:t>10/7/2019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4264418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0EDE394-2EAE-41D5-A39F-8D30FFAC87F7}" type="datetimeFigureOut">
              <a:rPr lang="en-US" smtClean="0"/>
              <a:t>10/7/2019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3735122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EDE394-2EAE-41D5-A39F-8D30FFAC87F7}" type="datetimeFigureOut">
              <a:rPr lang="en-US" smtClean="0"/>
              <a:t>10/7/2019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465054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EDE394-2EAE-41D5-A39F-8D30FFAC87F7}" type="datetimeFigureOut">
              <a:rPr lang="en-US" smtClean="0"/>
              <a:t>10/7/2019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3449255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EDE394-2EAE-41D5-A39F-8D30FFAC87F7}" type="datetimeFigureOut">
              <a:rPr lang="en-US" smtClean="0"/>
              <a:t>10/7/2019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22159989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xmlns:a="http://schemas.openxmlformats.org/drawingml/2006/main">
              <a:rPr lang="vi"/>
              <a:t>Nhấp để chỉnh sửa kiểu tiêu đề Chính</a:t>
            </a:r>
            <a:endParaRPr xmlns:a="http://schemas.openxmlformats.org/drawingml/2006/main"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xmlns:a="http://schemas.openxmlformats.org/drawingml/2006/main" lvl="0"/>
            <a:r xmlns:a="http://schemas.openxmlformats.org/drawingml/2006/main">
              <a:rPr lang="vi"/>
              <a:t>Nhấp để chỉnh sửa Kiểu văn bản chính</a:t>
            </a:r>
          </a:p>
          <a:p>
            <a:pPr xmlns:a="http://schemas.openxmlformats.org/drawingml/2006/main" lvl="1"/>
            <a:r xmlns:a="http://schemas.openxmlformats.org/drawingml/2006/main">
              <a:rPr lang="vi"/>
              <a:t>Cấp độ thứ hai</a:t>
            </a:r>
          </a:p>
          <a:p>
            <a:pPr xmlns:a="http://schemas.openxmlformats.org/drawingml/2006/main" lvl="2"/>
            <a:r xmlns:a="http://schemas.openxmlformats.org/drawingml/2006/main">
              <a:rPr lang="vi"/>
              <a:t>Cấp độ thứ ba</a:t>
            </a:r>
          </a:p>
          <a:p>
            <a:pPr xmlns:a="http://schemas.openxmlformats.org/drawingml/2006/main" lvl="3"/>
            <a:r xmlns:a="http://schemas.openxmlformats.org/drawingml/2006/main">
              <a:rPr lang="vi"/>
              <a:t>Cấp độ thứ tư</a:t>
            </a:r>
          </a:p>
          <a:p>
            <a:pPr xmlns:a="http://schemas.openxmlformats.org/drawingml/2006/main" lvl="4"/>
            <a:r xmlns:a="http://schemas.openxmlformats.org/drawingml/2006/main">
              <a:rPr lang="vi"/>
              <a:t>Cấp độ thứ năm</a:t>
            </a:r>
            <a:endParaRPr xmlns:a="http://schemas.openxmlformats.org/drawingml/2006/main"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EDE394-2EAE-41D5-A39F-8D30FFAC87F7}" type="datetimeFigureOut">
              <a:rPr lang="en-US" smtClean="0"/>
              <a:t>10/7/2019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01FAEB-F480-4D19-B07E-ABEEB3528941}" type="slidenum">
              <a:rPr lang="en-US" smtClean="0"/>
              <a:t>‹#›</a:t>
            </a:fld>
            <a:endParaRPr lang="en-US" dirty="0"/>
          </a:p>
        </p:txBody>
      </p:sp>
    </p:spTree>
    <p:extLst>
      <p:ext uri="{BB962C8B-B14F-4D97-AF65-F5344CB8AC3E}">
        <p14:creationId xmlns:p14="http://schemas.microsoft.com/office/powerpoint/2010/main" val="32738392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27789" y="2140526"/>
            <a:ext cx="9144000" cy="2322961"/>
          </a:xfrm>
        </p:spPr>
        <p:txBody>
          <a:bodyPr>
            <a:normAutofit/>
          </a:bodyPr>
          <a:lstStyle/>
          <a:p>
            <a:r xmlns:a="http://schemas.openxmlformats.org/drawingml/2006/main">
              <a:rPr lang="vi" dirty="0"/>
              <a:t>SQL Injection Attack</a:t>
            </a:r>
            <a:br xmlns:a="http://schemas.openxmlformats.org/drawingml/2006/main">
              <a:rPr lang="en-US" dirty="0"/>
            </a:br>
            <a:endParaRPr xmlns:a="http://schemas.openxmlformats.org/drawingml/2006/main" lang="en-US" dirty="0"/>
          </a:p>
        </p:txBody>
      </p:sp>
    </p:spTree>
    <p:extLst>
      <p:ext uri="{BB962C8B-B14F-4D97-AF65-F5344CB8AC3E}">
        <p14:creationId xmlns:p14="http://schemas.microsoft.com/office/powerpoint/2010/main" val="13320468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xmlns:a="http://schemas.openxmlformats.org/drawingml/2006/main">
              <a:rPr lang="vi" dirty="0" smtClean="0"/>
              <a:t>Hướng dẫn SQL: Câu lệnh CẬP NHẬT</a:t>
            </a:r>
            <a:endParaRPr xmlns:a="http://schemas.openxmlformats.org/drawingml/2006/main" lang="en-US" dirty="0"/>
          </a:p>
        </p:txBody>
      </p:sp>
      <p:sp>
        <p:nvSpPr>
          <p:cNvPr id="3" name="Content Placeholder 2"/>
          <p:cNvSpPr>
            <a:spLocks noGrp="1"/>
          </p:cNvSpPr>
          <p:nvPr>
            <p:ph idx="1"/>
          </p:nvPr>
        </p:nvSpPr>
        <p:spPr>
          <a:xfrm>
            <a:off x="405245" y="1132113"/>
            <a:ext cx="10948555" cy="5569123"/>
          </a:xfrm>
        </p:spPr>
        <p:txBody>
          <a:bodyPr/>
          <a:lstStyle/>
          <a:p>
            <a:pPr marL="0" indent="0">
              <a:buNone/>
            </a:pPr>
            <a:endParaRPr lang="en-US" sz="2400" dirty="0" smtClean="0"/>
          </a:p>
          <a:p>
            <a:r xmlns:a="http://schemas.openxmlformats.org/drawingml/2006/main">
              <a:rPr lang="vi" sz="2400" dirty="0" smtClean="0"/>
              <a:t>Chúng tôi </a:t>
            </a:r>
            <a:r xmlns:a="http://schemas.openxmlformats.org/drawingml/2006/main">
              <a:rPr lang="vi" sz="2400" dirty="0"/>
              <a:t>có thể sử dụng Tuyên bố CẬP NHẬT để sửa đổi bản ghi hiện có</a:t>
            </a:r>
          </a:p>
          <a:p>
            <a:pPr marL="0" indent="0">
              <a:buNone/>
            </a:pPr>
            <a:endParaRPr lang="en-US" sz="2200" dirty="0"/>
          </a:p>
          <a:p>
            <a:pPr marL="0" indent="0">
              <a:buNone/>
            </a:pPr>
            <a:endParaRPr lang="en-US" sz="2200" dirty="0"/>
          </a:p>
        </p:txBody>
      </p:sp>
      <p:pic>
        <p:nvPicPr>
          <p:cNvPr id="4" name="Picture 3">
            <a:extLst>
              <a:ext uri="{FF2B5EF4-FFF2-40B4-BE49-F238E27FC236}">
                <a16:creationId xmlns:a16="http://schemas.microsoft.com/office/drawing/2014/main" xmlns="" id="{262956C9-D6F9-4A6C-95D3-6D35C71B8B7E}"/>
              </a:ext>
            </a:extLst>
          </p:cNvPr>
          <p:cNvPicPr>
            <a:picLocks noChangeAspect="1"/>
          </p:cNvPicPr>
          <p:nvPr/>
        </p:nvPicPr>
        <p:blipFill rotWithShape="1">
          <a:blip r:embed="rId3"/>
          <a:srcRect l="32513" t="35837" r="23027" b="49999"/>
          <a:stretch/>
        </p:blipFill>
        <p:spPr>
          <a:xfrm>
            <a:off x="1084200" y="2583443"/>
            <a:ext cx="9176671" cy="1821290"/>
          </a:xfrm>
          <a:prstGeom prst="rect">
            <a:avLst/>
          </a:prstGeom>
        </p:spPr>
      </p:pic>
    </p:spTree>
    <p:extLst>
      <p:ext uri="{BB962C8B-B14F-4D97-AF65-F5344CB8AC3E}">
        <p14:creationId xmlns:p14="http://schemas.microsoft.com/office/powerpoint/2010/main" val="33085104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a:t>Hướng dẫn SQL: </a:t>
            </a:r>
            <a:r xmlns:a="http://schemas.openxmlformats.org/drawingml/2006/main">
              <a:rPr lang="vi" dirty="0" smtClean="0"/>
              <a:t>Nhận xét</a:t>
            </a:r>
            <a:endParaRPr xmlns:a="http://schemas.openxmlformats.org/drawingml/2006/main" lang="en-US" dirty="0"/>
          </a:p>
        </p:txBody>
      </p:sp>
      <p:sp>
        <p:nvSpPr>
          <p:cNvPr id="3" name="Content Placeholder 2"/>
          <p:cNvSpPr>
            <a:spLocks noGrp="1"/>
          </p:cNvSpPr>
          <p:nvPr>
            <p:ph idx="1"/>
          </p:nvPr>
        </p:nvSpPr>
        <p:spPr/>
        <p:txBody>
          <a:bodyPr/>
          <a:lstStyle/>
          <a:p>
            <a:pPr xmlns:a="http://schemas.openxmlformats.org/drawingml/2006/main" marL="0" indent="0">
              <a:buNone/>
            </a:pPr>
            <a:r xmlns:a="http://schemas.openxmlformats.org/drawingml/2006/main">
              <a:rPr lang="vi" sz="2400" dirty="0" smtClean="0"/>
              <a:t>MySQL </a:t>
            </a:r>
            <a:r xmlns:a="http://schemas.openxmlformats.org/drawingml/2006/main">
              <a:rPr lang="vi" sz="2400" dirty="0"/>
              <a:t>hỗ trợ ba kiểu bình luận</a:t>
            </a:r>
          </a:p>
          <a:p>
            <a:r xmlns:a="http://schemas.openxmlformats.org/drawingml/2006/main">
              <a:rPr lang="vi" sz="2400" dirty="0"/>
              <a:t>Văn bản từ ký tự # đến cuối dòng được coi là một nhận xét</a:t>
            </a:r>
          </a:p>
          <a:p>
            <a:r xmlns:a="http://schemas.openxmlformats.org/drawingml/2006/main">
              <a:rPr lang="vi" sz="2400" dirty="0"/>
              <a:t>Văn bản từ “-” đến cuối dòng được coi là một nhận xét.</a:t>
            </a:r>
          </a:p>
          <a:p>
            <a:r xmlns:a="http://schemas.openxmlformats.org/drawingml/2006/main">
              <a:rPr lang="vi" sz="2400" dirty="0"/>
              <a:t>Tương tự như ngôn ngữ C, văn bản giữa / * và * / được coi như một nhận xét</a:t>
            </a:r>
          </a:p>
          <a:p>
            <a:pPr lvl="1"/>
            <a:endParaRPr lang="en-US" sz="2000" dirty="0"/>
          </a:p>
          <a:p>
            <a:endParaRPr lang="en-US" dirty="0"/>
          </a:p>
        </p:txBody>
      </p:sp>
      <p:pic>
        <p:nvPicPr>
          <p:cNvPr id="4" name="Picture 3">
            <a:extLst>
              <a:ext uri="{FF2B5EF4-FFF2-40B4-BE49-F238E27FC236}">
                <a16:creationId xmlns:a16="http://schemas.microsoft.com/office/drawing/2014/main" xmlns="" id="{1C0F8D46-778B-4D83-B870-0AE3B9DF792A}"/>
              </a:ext>
            </a:extLst>
          </p:cNvPr>
          <p:cNvPicPr>
            <a:picLocks noChangeAspect="1"/>
          </p:cNvPicPr>
          <p:nvPr/>
        </p:nvPicPr>
        <p:blipFill rotWithShape="1">
          <a:blip r:embed="rId2"/>
          <a:srcRect l="32418" t="34697" r="25631" b="59243"/>
          <a:stretch/>
        </p:blipFill>
        <p:spPr>
          <a:xfrm>
            <a:off x="1240318" y="4079353"/>
            <a:ext cx="8790547" cy="793730"/>
          </a:xfrm>
          <a:prstGeom prst="rect">
            <a:avLst/>
          </a:prstGeom>
        </p:spPr>
      </p:pic>
    </p:spTree>
    <p:extLst>
      <p:ext uri="{BB962C8B-B14F-4D97-AF65-F5344CB8AC3E}">
        <p14:creationId xmlns:p14="http://schemas.microsoft.com/office/powerpoint/2010/main" val="38806300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180641"/>
            <a:ext cx="10948555" cy="902578"/>
          </a:xfrm>
        </p:spPr>
        <p:txBody>
          <a:bodyPr/>
          <a:lstStyle/>
          <a:p>
            <a:r xmlns:a="http://schemas.openxmlformats.org/drawingml/2006/main">
              <a:rPr lang="vi" dirty="0"/>
              <a:t>Tương tác với Cơ sở dữ liệu trong Ứng dụng Web</a:t>
            </a:r>
          </a:p>
        </p:txBody>
      </p:sp>
      <p:sp>
        <p:nvSpPr>
          <p:cNvPr id="3" name="Content Placeholder 2"/>
          <p:cNvSpPr>
            <a:spLocks noGrp="1"/>
          </p:cNvSpPr>
          <p:nvPr>
            <p:ph idx="1"/>
          </p:nvPr>
        </p:nvSpPr>
        <p:spPr>
          <a:xfrm>
            <a:off x="405245" y="1226634"/>
            <a:ext cx="10948555" cy="5474602"/>
          </a:xfrm>
        </p:spPr>
        <p:txBody>
          <a:bodyPr/>
          <a:lstStyle/>
          <a:p>
            <a:r xmlns:a="http://schemas.openxmlformats.org/drawingml/2006/main">
              <a:rPr lang="vi" sz="2200" dirty="0"/>
              <a:t>Một ứng dụng web điển hình bao gồm ba thành phần chính:</a:t>
            </a:r>
          </a:p>
          <a:p>
            <a:endParaRPr lang="en-US" sz="2200" dirty="0" smtClean="0"/>
          </a:p>
          <a:p>
            <a:endParaRPr lang="en-US" sz="2200" dirty="0"/>
          </a:p>
          <a:p>
            <a:endParaRPr lang="en-US" sz="2200" dirty="0" smtClean="0"/>
          </a:p>
          <a:p>
            <a:endParaRPr lang="en-US" sz="2200" dirty="0"/>
          </a:p>
          <a:p>
            <a:endParaRPr lang="en-US" sz="2200" dirty="0" smtClean="0"/>
          </a:p>
          <a:p>
            <a:endParaRPr lang="en-US" sz="2200" dirty="0"/>
          </a:p>
          <a:p>
            <a:endParaRPr lang="en-US" sz="2200" dirty="0" smtClean="0"/>
          </a:p>
          <a:p>
            <a:endParaRPr lang="en-US" sz="2200" dirty="0"/>
          </a:p>
          <a:p>
            <a:r xmlns:a="http://schemas.openxmlformats.org/drawingml/2006/main">
              <a:rPr lang="vi" sz="2200" dirty="0" smtClean="0"/>
              <a:t>SQL </a:t>
            </a:r>
            <a:r xmlns:a="http://schemas.openxmlformats.org/drawingml/2006/main">
              <a:rPr lang="vi" sz="2200" dirty="0"/>
              <a:t>Injection có thể gây ra thiệt hại cho cơ sở dữ liệu. Như chúng ta nhận thấy trong hình, người dùng không tương tác trực tiếp với cơ sở dữ liệu mà thông qua một máy chủ web. Nếu kênh này không được triển khai đúng cách, người dùng độc hại có thể tấn công cơ sở dữ liệu.</a:t>
            </a:r>
          </a:p>
          <a:p>
            <a:pPr marL="0" indent="0">
              <a:buNone/>
            </a:pPr>
            <a:endParaRPr lang="en-US" sz="2200" dirty="0"/>
          </a:p>
        </p:txBody>
      </p:sp>
      <p:pic>
        <p:nvPicPr>
          <p:cNvPr id="6" name="Picture 5">
            <a:extLst>
              <a:ext uri="{FF2B5EF4-FFF2-40B4-BE49-F238E27FC236}">
                <a16:creationId xmlns:a16="http://schemas.microsoft.com/office/drawing/2014/main" xmlns="" id="{7349DB87-EBA0-4927-8E1A-53380C2F7C29}"/>
              </a:ext>
            </a:extLst>
          </p:cNvPr>
          <p:cNvPicPr>
            <a:picLocks noChangeAspect="1"/>
          </p:cNvPicPr>
          <p:nvPr/>
        </p:nvPicPr>
        <p:blipFill rotWithShape="1">
          <a:blip r:embed="rId3"/>
          <a:srcRect l="34122" t="45151" r="23927" b="32273"/>
          <a:stretch/>
        </p:blipFill>
        <p:spPr>
          <a:xfrm>
            <a:off x="1744138" y="1841280"/>
            <a:ext cx="7847019" cy="2639291"/>
          </a:xfrm>
          <a:prstGeom prst="rect">
            <a:avLst/>
          </a:prstGeom>
        </p:spPr>
      </p:pic>
    </p:spTree>
    <p:extLst>
      <p:ext uri="{BB962C8B-B14F-4D97-AF65-F5344CB8AC3E}">
        <p14:creationId xmlns:p14="http://schemas.microsoft.com/office/powerpoint/2010/main" val="32627769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xmlns:a="http://schemas.openxmlformats.org/drawingml/2006/main">
              <a:rPr lang="vi" dirty="0"/>
              <a:t>Lấy dữ liệu từ người dùng</a:t>
            </a:r>
          </a:p>
        </p:txBody>
      </p:sp>
      <p:sp>
        <p:nvSpPr>
          <p:cNvPr id="3" name="Content Placeholder 2"/>
          <p:cNvSpPr>
            <a:spLocks noGrp="1"/>
          </p:cNvSpPr>
          <p:nvPr>
            <p:ph idx="1"/>
          </p:nvPr>
        </p:nvSpPr>
        <p:spPr>
          <a:xfrm>
            <a:off x="405245" y="1132113"/>
            <a:ext cx="10948555" cy="5569123"/>
          </a:xfrm>
        </p:spPr>
        <p:txBody>
          <a:bodyPr>
            <a:normAutofit/>
          </a:bodyPr>
          <a:lstStyle/>
          <a:p>
            <a:r xmlns:a="http://schemas.openxmlformats.org/drawingml/2006/main">
              <a:rPr lang="vi" sz="2200" dirty="0" smtClean="0"/>
              <a:t>Ví </a:t>
            </a:r>
            <a:r xmlns:a="http://schemas.openxmlformats.org/drawingml/2006/main">
              <a:rPr lang="vi" sz="2200" dirty="0"/>
              <a:t>dụ này cho thấy một biểu mẫu mà người dùng có thể nhập dữ liệu của họ. Sau khi nhấp vào nút gửi, một yêu cầu HTTP sẽ được gửi đi kèm theo dữ liệu</a:t>
            </a:r>
          </a:p>
          <a:p>
            <a:endParaRPr lang="en-US" sz="2200" dirty="0"/>
          </a:p>
          <a:p>
            <a:endParaRPr lang="en-US" sz="2200" dirty="0"/>
          </a:p>
          <a:p>
            <a:endParaRPr lang="en-US" sz="2200" dirty="0"/>
          </a:p>
          <a:p>
            <a:r xmlns:a="http://schemas.openxmlformats.org/drawingml/2006/main">
              <a:rPr lang="vi" sz="2200" dirty="0"/>
              <a:t>Nguồn HTML của biểu mẫu trên được cung cấp bên dưới:</a:t>
            </a:r>
          </a:p>
          <a:p>
            <a:pPr marL="0" indent="0">
              <a:buNone/>
            </a:pPr>
            <a:endParaRPr lang="en-US" sz="2200" dirty="0"/>
          </a:p>
          <a:p>
            <a:endParaRPr lang="en-US" sz="2200" dirty="0"/>
          </a:p>
          <a:p>
            <a:pPr marL="0" indent="0">
              <a:buNone/>
            </a:pPr>
            <a:endParaRPr lang="en-US" sz="2200" dirty="0"/>
          </a:p>
          <a:p>
            <a:r xmlns:a="http://schemas.openxmlformats.org/drawingml/2006/main">
              <a:rPr lang="vi" sz="2200" dirty="0"/>
              <a:t>Yêu cầu được tạo là </a:t>
            </a:r>
            <a:r xmlns:a="http://schemas.openxmlformats.org/drawingml/2006/main">
              <a:rPr lang="vi" sz="2200" dirty="0" smtClean="0"/>
              <a:t>:</a:t>
            </a:r>
            <a:endParaRPr xmlns:a="http://schemas.openxmlformats.org/drawingml/2006/main" lang="en-US" sz="2200" dirty="0"/>
          </a:p>
          <a:p>
            <a:endParaRPr lang="en-US" sz="2200" dirty="0"/>
          </a:p>
          <a:p>
            <a:endParaRPr lang="en-US" sz="2200" dirty="0"/>
          </a:p>
          <a:p>
            <a:endParaRPr lang="en-US" sz="2200" dirty="0"/>
          </a:p>
          <a:p>
            <a:endParaRPr lang="en-US" sz="2200" dirty="0"/>
          </a:p>
          <a:p>
            <a:pPr marL="0" indent="0">
              <a:buNone/>
            </a:pPr>
            <a:endParaRPr lang="en-US" sz="2200" dirty="0"/>
          </a:p>
          <a:p>
            <a:pPr marL="0" indent="0">
              <a:buNone/>
            </a:pPr>
            <a:endParaRPr lang="en-US" sz="2200" dirty="0"/>
          </a:p>
          <a:p>
            <a:pPr marL="0" indent="0">
              <a:buNone/>
            </a:pPr>
            <a:endParaRPr lang="en-US" sz="2200" dirty="0"/>
          </a:p>
          <a:p>
            <a:pPr lvl="1"/>
            <a:endParaRPr lang="en-US" sz="2000" dirty="0"/>
          </a:p>
        </p:txBody>
      </p:sp>
      <p:pic>
        <p:nvPicPr>
          <p:cNvPr id="6" name="Picture 5">
            <a:extLst>
              <a:ext uri="{FF2B5EF4-FFF2-40B4-BE49-F238E27FC236}">
                <a16:creationId xmlns:a16="http://schemas.microsoft.com/office/drawing/2014/main" xmlns="" id="{637881C0-6001-4EC8-B5BB-F4533A323A03}"/>
              </a:ext>
            </a:extLst>
          </p:cNvPr>
          <p:cNvPicPr>
            <a:picLocks noChangeAspect="1"/>
          </p:cNvPicPr>
          <p:nvPr/>
        </p:nvPicPr>
        <p:blipFill rotWithShape="1">
          <a:blip r:embed="rId3"/>
          <a:srcRect l="34688" t="39630" r="37812" b="49999"/>
          <a:stretch/>
        </p:blipFill>
        <p:spPr>
          <a:xfrm>
            <a:off x="711200" y="1978155"/>
            <a:ext cx="4521200" cy="959042"/>
          </a:xfrm>
          <a:prstGeom prst="rect">
            <a:avLst/>
          </a:prstGeom>
        </p:spPr>
      </p:pic>
      <p:pic>
        <p:nvPicPr>
          <p:cNvPr id="7" name="Picture 6">
            <a:extLst>
              <a:ext uri="{FF2B5EF4-FFF2-40B4-BE49-F238E27FC236}">
                <a16:creationId xmlns:a16="http://schemas.microsoft.com/office/drawing/2014/main" xmlns="" id="{287951D9-75AC-4ED5-9A10-94786BD57045}"/>
              </a:ext>
            </a:extLst>
          </p:cNvPr>
          <p:cNvPicPr>
            <a:picLocks noChangeAspect="1"/>
          </p:cNvPicPr>
          <p:nvPr/>
        </p:nvPicPr>
        <p:blipFill rotWithShape="1">
          <a:blip r:embed="rId4"/>
          <a:srcRect l="34687" t="52778" r="26250" b="37037"/>
          <a:stretch/>
        </p:blipFill>
        <p:spPr>
          <a:xfrm>
            <a:off x="711200" y="3624931"/>
            <a:ext cx="6731000" cy="987213"/>
          </a:xfrm>
          <a:prstGeom prst="rect">
            <a:avLst/>
          </a:prstGeom>
        </p:spPr>
      </p:pic>
      <p:pic>
        <p:nvPicPr>
          <p:cNvPr id="8" name="Picture 7">
            <a:extLst>
              <a:ext uri="{FF2B5EF4-FFF2-40B4-BE49-F238E27FC236}">
                <a16:creationId xmlns:a16="http://schemas.microsoft.com/office/drawing/2014/main" xmlns="" id="{683C9B72-5060-4E67-952E-9CC93C97356A}"/>
              </a:ext>
            </a:extLst>
          </p:cNvPr>
          <p:cNvPicPr>
            <a:picLocks noChangeAspect="1"/>
          </p:cNvPicPr>
          <p:nvPr/>
        </p:nvPicPr>
        <p:blipFill rotWithShape="1">
          <a:blip r:embed="rId4"/>
          <a:srcRect l="35521" t="66330" r="25833" b="32222"/>
          <a:stretch/>
        </p:blipFill>
        <p:spPr>
          <a:xfrm>
            <a:off x="711201" y="5547932"/>
            <a:ext cx="10038576" cy="211625"/>
          </a:xfrm>
          <a:prstGeom prst="rect">
            <a:avLst/>
          </a:prstGeom>
        </p:spPr>
      </p:pic>
    </p:spTree>
    <p:extLst>
      <p:ext uri="{BB962C8B-B14F-4D97-AF65-F5344CB8AC3E}">
        <p14:creationId xmlns:p14="http://schemas.microsoft.com/office/powerpoint/2010/main" val="39009989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xmlns:a="http://schemas.openxmlformats.org/drawingml/2006/main">
              <a:rPr lang="vi" dirty="0"/>
              <a:t>Lấy dữ liệu từ người dùng</a:t>
            </a:r>
          </a:p>
        </p:txBody>
      </p:sp>
      <p:sp>
        <p:nvSpPr>
          <p:cNvPr id="3" name="Content Placeholder 2"/>
          <p:cNvSpPr>
            <a:spLocks noGrp="1"/>
          </p:cNvSpPr>
          <p:nvPr>
            <p:ph idx="1"/>
          </p:nvPr>
        </p:nvSpPr>
        <p:spPr>
          <a:xfrm>
            <a:off x="405245" y="1132113"/>
            <a:ext cx="10948555" cy="5569123"/>
          </a:xfrm>
        </p:spPr>
        <p:txBody>
          <a:bodyPr>
            <a:normAutofit/>
          </a:bodyPr>
          <a:lstStyle/>
          <a:p>
            <a:r xmlns:a="http://schemas.openxmlformats.org/drawingml/2006/main">
              <a:rPr lang="vi" sz="2400" dirty="0" smtClean="0"/>
              <a:t>Yêu </a:t>
            </a:r>
            <a:r xmlns:a="http://schemas.openxmlformats.org/drawingml/2006/main">
              <a:rPr lang="vi" sz="2400" dirty="0"/>
              <a:t>cầu được hiển thị là yêu cầu HTTP GET, vì trường phương thức trong mã HTML đã chỉ định loại get</a:t>
            </a:r>
          </a:p>
          <a:p>
            <a:r xmlns:a="http://schemas.openxmlformats.org/drawingml/2006/main">
              <a:rPr lang="vi" sz="2400" dirty="0"/>
              <a:t>Trong yêu cầu GET, các tham số được đính kèm sau dấu chấm hỏi trong URL</a:t>
            </a:r>
          </a:p>
          <a:p>
            <a:r xmlns:a="http://schemas.openxmlformats.org/drawingml/2006/main">
              <a:rPr lang="vi" sz="2400" dirty="0"/>
              <a:t>Mỗi tham số có một cặp tên = giá trị và được phân tách bằng “&amp;”</a:t>
            </a:r>
          </a:p>
          <a:p>
            <a:r xmlns:a="http://schemas.openxmlformats.org/drawingml/2006/main">
              <a:rPr lang="vi" sz="2400" dirty="0"/>
              <a:t>Trong trường hợp HTTPS, định dạng sẽ tương tự nhưng dữ liệu sẽ được mã hóa</a:t>
            </a:r>
          </a:p>
          <a:p>
            <a:r xmlns:a="http://schemas.openxmlformats.org/drawingml/2006/main">
              <a:rPr lang="vi" sz="2400" dirty="0"/>
              <a:t>Khi yêu cầu này đạt đến tập lệnh PHP đích, các tham số bên trong yêu cầu HTTP sẽ được lưu vào một mảng $ _GET hoặc $ _POST. Ví dụ sau cho thấy một tập lệnh PHP nhận dữ liệu từ một yêu cầu GET</a:t>
            </a:r>
          </a:p>
          <a:p>
            <a:endParaRPr lang="en-US" sz="2200" dirty="0"/>
          </a:p>
          <a:p>
            <a:endParaRPr lang="en-US" sz="2200" dirty="0"/>
          </a:p>
          <a:p>
            <a:endParaRPr lang="en-US" sz="2200" dirty="0"/>
          </a:p>
          <a:p>
            <a:endParaRPr lang="en-US" sz="2200" dirty="0"/>
          </a:p>
          <a:p>
            <a:endParaRPr lang="en-US" sz="2200" dirty="0"/>
          </a:p>
          <a:p>
            <a:endParaRPr lang="en-US" sz="2200" dirty="0"/>
          </a:p>
          <a:p>
            <a:endParaRPr lang="en-US" sz="2200" dirty="0"/>
          </a:p>
          <a:p>
            <a:pPr marL="0" indent="0">
              <a:buNone/>
            </a:pPr>
            <a:endParaRPr lang="en-US" sz="2200" dirty="0"/>
          </a:p>
          <a:p>
            <a:pPr marL="0" indent="0">
              <a:buNone/>
            </a:pPr>
            <a:endParaRPr lang="en-US" sz="2200" dirty="0"/>
          </a:p>
          <a:p>
            <a:pPr marL="0" indent="0">
              <a:buNone/>
            </a:pPr>
            <a:endParaRPr lang="en-US" sz="2200" dirty="0"/>
          </a:p>
          <a:p>
            <a:pPr lvl="1"/>
            <a:endParaRPr lang="en-US" sz="2000" dirty="0"/>
          </a:p>
        </p:txBody>
      </p:sp>
      <p:pic>
        <p:nvPicPr>
          <p:cNvPr id="4" name="Picture 3">
            <a:extLst>
              <a:ext uri="{FF2B5EF4-FFF2-40B4-BE49-F238E27FC236}">
                <a16:creationId xmlns:a16="http://schemas.microsoft.com/office/drawing/2014/main" xmlns="" id="{22095BC2-0026-4C37-B8BF-F909306CF451}"/>
              </a:ext>
            </a:extLst>
          </p:cNvPr>
          <p:cNvPicPr>
            <a:picLocks noChangeAspect="1"/>
          </p:cNvPicPr>
          <p:nvPr/>
        </p:nvPicPr>
        <p:blipFill rotWithShape="1">
          <a:blip r:embed="rId3"/>
          <a:srcRect l="34583" t="71408" r="37188" b="18407"/>
          <a:stretch/>
        </p:blipFill>
        <p:spPr>
          <a:xfrm>
            <a:off x="689405" y="4466021"/>
            <a:ext cx="6531410" cy="1325563"/>
          </a:xfrm>
          <a:prstGeom prst="rect">
            <a:avLst/>
          </a:prstGeom>
        </p:spPr>
      </p:pic>
    </p:spTree>
    <p:extLst>
      <p:ext uri="{BB962C8B-B14F-4D97-AF65-F5344CB8AC3E}">
        <p14:creationId xmlns:p14="http://schemas.microsoft.com/office/powerpoint/2010/main" val="33125911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182741"/>
            <a:ext cx="10948555" cy="1325563"/>
          </a:xfrm>
        </p:spPr>
        <p:txBody>
          <a:bodyPr/>
          <a:lstStyle/>
          <a:p>
            <a:r xmlns:a="http://schemas.openxmlformats.org/drawingml/2006/main">
              <a:rPr lang="vi" dirty="0" smtClean="0"/>
              <a:t>Cách ứng dụng web tương tác </a:t>
            </a:r>
            <a:r xmlns:a="http://schemas.openxmlformats.org/drawingml/2006/main">
              <a:rPr lang="vi" dirty="0"/>
              <a:t>với </a:t>
            </a:r>
            <a:r xmlns:a="http://schemas.openxmlformats.org/drawingml/2006/main">
              <a:rPr lang="vi" dirty="0" smtClean="0"/>
              <a:t>cơ sở dữ liệu</a:t>
            </a:r>
            <a:endParaRPr xmlns:a="http://schemas.openxmlformats.org/drawingml/2006/main" lang="en-US" dirty="0"/>
          </a:p>
        </p:txBody>
      </p:sp>
      <p:sp>
        <p:nvSpPr>
          <p:cNvPr id="3" name="Content Placeholder 2"/>
          <p:cNvSpPr>
            <a:spLocks noGrp="1"/>
          </p:cNvSpPr>
          <p:nvPr>
            <p:ph idx="1"/>
          </p:nvPr>
        </p:nvSpPr>
        <p:spPr>
          <a:xfrm>
            <a:off x="386744" y="996663"/>
            <a:ext cx="10948555" cy="5569123"/>
          </a:xfrm>
        </p:spPr>
        <p:txBody>
          <a:bodyPr>
            <a:normAutofit/>
          </a:bodyPr>
          <a:lstStyle/>
          <a:p>
            <a:pPr xmlns:a="http://schemas.openxmlformats.org/drawingml/2006/main" marL="0" indent="0">
              <a:buNone/>
            </a:pPr>
            <a:r xmlns:a="http://schemas.openxmlformats.org/drawingml/2006/main">
              <a:rPr lang="vi" b="1" dirty="0"/>
              <a:t>Kết nối với Cơ sở dữ liệu MySQL</a:t>
            </a:r>
          </a:p>
          <a:p>
            <a:r xmlns:a="http://schemas.openxmlformats.org/drawingml/2006/main">
              <a:rPr lang="vi" sz="2200" dirty="0" smtClean="0"/>
              <a:t>PHP </a:t>
            </a:r>
            <a:r xmlns:a="http://schemas.openxmlformats.org/drawingml/2006/main">
              <a:rPr lang="vi" sz="2200" dirty="0"/>
              <a:t>kết nối với máy chủ cơ sở dữ liệu trước khi tiến hành truy vấn trên cơ sở dữ liệu bằng cách sử dụng.</a:t>
            </a:r>
          </a:p>
          <a:p>
            <a:r xmlns:a="http://schemas.openxmlformats.org/drawingml/2006/main">
              <a:rPr lang="vi" sz="2200" dirty="0"/>
              <a:t>Đoạn mã được hiển thị bên dưới sử dụng </a:t>
            </a:r>
            <a:r xmlns:a="http://schemas.openxmlformats.org/drawingml/2006/main">
              <a:rPr lang="vi" sz="2200" dirty="0" err="1"/>
              <a:t>mysqli mới </a:t>
            </a:r>
            <a:r xmlns:a="http://schemas.openxmlformats.org/drawingml/2006/main">
              <a:rPr lang="vi" sz="2200" dirty="0"/>
              <a:t>(…) cùng với 4 đối số của nó để tạo kết nối cơ sở dữ liệu.</a:t>
            </a:r>
          </a:p>
          <a:p>
            <a:endParaRPr lang="en-US" sz="2200" dirty="0"/>
          </a:p>
          <a:p>
            <a:endParaRPr lang="en-US" sz="2200" dirty="0"/>
          </a:p>
          <a:p>
            <a:endParaRPr lang="en-US" sz="2200" dirty="0"/>
          </a:p>
          <a:p>
            <a:endParaRPr lang="en-US" sz="2200" dirty="0"/>
          </a:p>
          <a:p>
            <a:endParaRPr lang="en-US" sz="2200" dirty="0"/>
          </a:p>
          <a:p>
            <a:endParaRPr lang="en-US" sz="2200" dirty="0"/>
          </a:p>
          <a:p>
            <a:pPr marL="0" indent="0">
              <a:buNone/>
            </a:pPr>
            <a:endParaRPr lang="en-US" sz="2200" dirty="0"/>
          </a:p>
          <a:p>
            <a:pPr marL="0" indent="0">
              <a:buNone/>
            </a:pPr>
            <a:endParaRPr lang="en-US" sz="2200" dirty="0"/>
          </a:p>
          <a:p>
            <a:pPr marL="0" indent="0">
              <a:buNone/>
            </a:pPr>
            <a:endParaRPr lang="en-US" sz="2200" dirty="0"/>
          </a:p>
          <a:p>
            <a:pPr lvl="1"/>
            <a:endParaRPr lang="en-US" sz="2000" dirty="0"/>
          </a:p>
        </p:txBody>
      </p:sp>
      <p:grpSp>
        <p:nvGrpSpPr>
          <p:cNvPr id="9" name="Group 8">
            <a:extLst>
              <a:ext uri="{FF2B5EF4-FFF2-40B4-BE49-F238E27FC236}">
                <a16:creationId xmlns:a16="http://schemas.microsoft.com/office/drawing/2014/main" xmlns="" id="{CBCEE490-21BD-4775-85D6-56EAD386BF75}"/>
              </a:ext>
            </a:extLst>
          </p:cNvPr>
          <p:cNvGrpSpPr/>
          <p:nvPr/>
        </p:nvGrpSpPr>
        <p:grpSpPr>
          <a:xfrm>
            <a:off x="1898072" y="2855009"/>
            <a:ext cx="7591615" cy="3545791"/>
            <a:chOff x="876300" y="3987799"/>
            <a:chExt cx="6311900" cy="2764233"/>
          </a:xfrm>
        </p:grpSpPr>
        <p:pic>
          <p:nvPicPr>
            <p:cNvPr id="6" name="Picture 5">
              <a:extLst>
                <a:ext uri="{FF2B5EF4-FFF2-40B4-BE49-F238E27FC236}">
                  <a16:creationId xmlns:a16="http://schemas.microsoft.com/office/drawing/2014/main" xmlns="" id="{6185DD5E-2ACD-4FEC-9DB5-9AD4239D2B03}"/>
                </a:ext>
              </a:extLst>
            </p:cNvPr>
            <p:cNvPicPr>
              <a:picLocks noChangeAspect="1"/>
            </p:cNvPicPr>
            <p:nvPr/>
          </p:nvPicPr>
          <p:blipFill rotWithShape="1">
            <a:blip r:embed="rId3"/>
            <a:srcRect l="24896" t="42037" r="35729" b="32963"/>
            <a:stretch/>
          </p:blipFill>
          <p:spPr>
            <a:xfrm>
              <a:off x="876300" y="4164985"/>
              <a:ext cx="6291313" cy="2587047"/>
            </a:xfrm>
            <a:prstGeom prst="rect">
              <a:avLst/>
            </a:prstGeom>
          </p:spPr>
        </p:pic>
        <p:pic>
          <p:nvPicPr>
            <p:cNvPr id="8" name="Picture 7">
              <a:extLst>
                <a:ext uri="{FF2B5EF4-FFF2-40B4-BE49-F238E27FC236}">
                  <a16:creationId xmlns:a16="http://schemas.microsoft.com/office/drawing/2014/main" xmlns="" id="{F6764868-484F-4C2D-8FC6-B70BAF43AF5F}"/>
                </a:ext>
              </a:extLst>
            </p:cNvPr>
            <p:cNvPicPr>
              <a:picLocks noChangeAspect="1"/>
            </p:cNvPicPr>
            <p:nvPr/>
          </p:nvPicPr>
          <p:blipFill rotWithShape="1">
            <a:blip r:embed="rId3"/>
            <a:srcRect l="34687" t="21892" r="25938" b="76041"/>
            <a:stretch/>
          </p:blipFill>
          <p:spPr>
            <a:xfrm>
              <a:off x="896887" y="3987799"/>
              <a:ext cx="6291313" cy="213860"/>
            </a:xfrm>
            <a:prstGeom prst="rect">
              <a:avLst/>
            </a:prstGeom>
          </p:spPr>
        </p:pic>
      </p:grpSp>
    </p:spTree>
    <p:extLst>
      <p:ext uri="{BB962C8B-B14F-4D97-AF65-F5344CB8AC3E}">
        <p14:creationId xmlns:p14="http://schemas.microsoft.com/office/powerpoint/2010/main" val="6995130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0"/>
            <a:ext cx="10948555" cy="1325563"/>
          </a:xfrm>
        </p:spPr>
        <p:txBody>
          <a:bodyPr>
            <a:normAutofit/>
          </a:bodyPr>
          <a:lstStyle/>
          <a:p>
            <a:r xmlns:a="http://schemas.openxmlformats.org/drawingml/2006/main">
              <a:rPr lang="vi" sz="4000" dirty="0"/>
              <a:t>Cách ứng dụng web tương tác với cơ sở dữ liệu</a:t>
            </a:r>
          </a:p>
        </p:txBody>
      </p:sp>
      <p:sp>
        <p:nvSpPr>
          <p:cNvPr id="3" name="Content Placeholder 2"/>
          <p:cNvSpPr>
            <a:spLocks noGrp="1"/>
          </p:cNvSpPr>
          <p:nvPr>
            <p:ph idx="1"/>
          </p:nvPr>
        </p:nvSpPr>
        <p:spPr>
          <a:xfrm>
            <a:off x="405245" y="1226634"/>
            <a:ext cx="10948555" cy="5106302"/>
          </a:xfrm>
        </p:spPr>
        <p:txBody>
          <a:bodyPr>
            <a:normAutofit/>
          </a:bodyPr>
          <a:lstStyle/>
          <a:p>
            <a:r xmlns:a="http://schemas.openxmlformats.org/drawingml/2006/main">
              <a:rPr lang="vi" sz="2000" dirty="0" smtClean="0"/>
              <a:t>Xây dựng </a:t>
            </a:r>
            <a:r xmlns:a="http://schemas.openxmlformats.org/drawingml/2006/main">
              <a:rPr lang="vi" sz="2000" dirty="0"/>
              <a:t>chuỗi truy vấn </a:t>
            </a:r>
            <a:r xmlns:a="http://schemas.openxmlformats.org/drawingml/2006/main">
              <a:rPr lang="vi" sz="2000" dirty="0" smtClean="0"/>
              <a:t>và </a:t>
            </a:r>
            <a:r xmlns:a="http://schemas.openxmlformats.org/drawingml/2006/main">
              <a:rPr lang="vi" sz="2000" dirty="0"/>
              <a:t>sau đó </a:t>
            </a:r>
            <a:r xmlns:a="http://schemas.openxmlformats.org/drawingml/2006/main">
              <a:rPr lang="vi" sz="2000" dirty="0" smtClean="0"/>
              <a:t>gửi nó đến </a:t>
            </a:r>
            <a:r xmlns:a="http://schemas.openxmlformats.org/drawingml/2006/main">
              <a:rPr lang="vi" sz="2000" dirty="0"/>
              <a:t>cơ sở dữ liệu để thực thi.</a:t>
            </a:r>
          </a:p>
          <a:p>
            <a:r xmlns:a="http://schemas.openxmlformats.org/drawingml/2006/main">
              <a:rPr lang="vi" sz="2000" dirty="0"/>
              <a:t>Kênh giữa người dùng và cơ sở dữ liệu tạo ra một bề mặt tấn công mới cho cơ sở dữ liệu.</a:t>
            </a:r>
          </a:p>
          <a:p>
            <a:pPr marL="0" indent="0">
              <a:buNone/>
            </a:pPr>
            <a:endParaRPr lang="en-US" sz="2200" dirty="0"/>
          </a:p>
          <a:p>
            <a:endParaRPr lang="en-US" sz="2200" dirty="0"/>
          </a:p>
          <a:p>
            <a:endParaRPr lang="en-US" sz="2200" dirty="0"/>
          </a:p>
          <a:p>
            <a:endParaRPr lang="en-US" sz="2200" dirty="0"/>
          </a:p>
          <a:p>
            <a:endParaRPr lang="en-US" sz="2200" dirty="0"/>
          </a:p>
          <a:p>
            <a:endParaRPr lang="en-US" sz="2200" dirty="0"/>
          </a:p>
          <a:p>
            <a:pPr marL="0" indent="0">
              <a:buNone/>
            </a:pPr>
            <a:endParaRPr lang="en-US" sz="2200" dirty="0"/>
          </a:p>
          <a:p>
            <a:pPr marL="0" indent="0">
              <a:buNone/>
            </a:pPr>
            <a:endParaRPr lang="en-US" sz="2200" dirty="0"/>
          </a:p>
          <a:p>
            <a:pPr marL="0" indent="0">
              <a:buNone/>
            </a:pPr>
            <a:endParaRPr lang="en-US" sz="2200" dirty="0"/>
          </a:p>
          <a:p>
            <a:pPr lvl="1"/>
            <a:endParaRPr lang="en-US" sz="2000" dirty="0"/>
          </a:p>
        </p:txBody>
      </p:sp>
      <p:pic>
        <p:nvPicPr>
          <p:cNvPr id="5" name="Picture 4">
            <a:extLst>
              <a:ext uri="{FF2B5EF4-FFF2-40B4-BE49-F238E27FC236}">
                <a16:creationId xmlns:a16="http://schemas.microsoft.com/office/drawing/2014/main" xmlns="" id="{72189232-D61E-46D8-9739-7BE267583AFE}"/>
              </a:ext>
            </a:extLst>
          </p:cNvPr>
          <p:cNvPicPr>
            <a:picLocks noChangeAspect="1"/>
          </p:cNvPicPr>
          <p:nvPr/>
        </p:nvPicPr>
        <p:blipFill rotWithShape="1">
          <a:blip r:embed="rId3"/>
          <a:srcRect l="25000" t="34075" r="35833" b="23333"/>
          <a:stretch/>
        </p:blipFill>
        <p:spPr>
          <a:xfrm>
            <a:off x="1824772" y="2101313"/>
            <a:ext cx="6917783" cy="4231623"/>
          </a:xfrm>
          <a:prstGeom prst="rect">
            <a:avLst/>
          </a:prstGeom>
        </p:spPr>
      </p:pic>
    </p:spTree>
    <p:extLst>
      <p:ext uri="{BB962C8B-B14F-4D97-AF65-F5344CB8AC3E}">
        <p14:creationId xmlns:p14="http://schemas.microsoft.com/office/powerpoint/2010/main" val="4292352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001" y="0"/>
            <a:ext cx="10948555" cy="1325563"/>
          </a:xfrm>
        </p:spPr>
        <p:txBody>
          <a:bodyPr>
            <a:normAutofit/>
          </a:bodyPr>
          <a:lstStyle/>
          <a:p>
            <a:r xmlns:a="http://schemas.openxmlformats.org/drawingml/2006/main">
              <a:rPr lang="vi" sz="4000" dirty="0"/>
              <a:t>Khởi chạy các cuộc tấn công SQL Injection</a:t>
            </a:r>
          </a:p>
        </p:txBody>
      </p:sp>
      <p:sp>
        <p:nvSpPr>
          <p:cNvPr id="3" name="Content Placeholder 2"/>
          <p:cNvSpPr>
            <a:spLocks noGrp="1"/>
          </p:cNvSpPr>
          <p:nvPr>
            <p:ph idx="1"/>
          </p:nvPr>
        </p:nvSpPr>
        <p:spPr>
          <a:xfrm>
            <a:off x="461001" y="1325563"/>
            <a:ext cx="11310040" cy="5138567"/>
          </a:xfrm>
        </p:spPr>
        <p:txBody>
          <a:bodyPr>
            <a:normAutofit/>
          </a:bodyPr>
          <a:lstStyle/>
          <a:p>
            <a:r xmlns:a="http://schemas.openxmlformats.org/drawingml/2006/main">
              <a:rPr lang="vi" sz="2400" dirty="0"/>
              <a:t>Mọi thứ do người dùng cung cấp sẽ trở thành một phần của câu lệnh SQL. Người dùng có thể thay đổi ý nghĩa của câu lệnh SQL </a:t>
            </a:r>
            <a:r xmlns:a="http://schemas.openxmlformats.org/drawingml/2006/main">
              <a:rPr lang="vi" sz="2400" dirty="0" smtClean="0"/>
              <a:t>không?</a:t>
            </a:r>
            <a:endParaRPr xmlns:a="http://schemas.openxmlformats.org/drawingml/2006/main" lang="en-US" sz="2400" dirty="0"/>
          </a:p>
          <a:p>
            <a:r xmlns:a="http://schemas.openxmlformats.org/drawingml/2006/main">
              <a:rPr lang="vi" sz="2400" dirty="0"/>
              <a:t>Ý định của nhà phát triển ứng dụng web bằng cách sau đây là để người dùng cung cấp một số dữ liệu cho các vùng trống.</a:t>
            </a:r>
          </a:p>
          <a:p>
            <a:pPr marL="457200" lvl="1" indent="0">
              <a:buNone/>
            </a:pPr>
            <a:endParaRPr lang="en-US" dirty="0"/>
          </a:p>
          <a:p>
            <a:pPr lvl="1"/>
            <a:endParaRPr lang="en-US" sz="2000" dirty="0"/>
          </a:p>
          <a:p>
            <a:pPr lvl="1"/>
            <a:endParaRPr lang="en-US" sz="2000" dirty="0"/>
          </a:p>
          <a:p>
            <a:pPr marL="457200" lvl="1" indent="0">
              <a:buNone/>
            </a:pPr>
            <a:endParaRPr lang="en-US" sz="2000" dirty="0"/>
          </a:p>
          <a:p>
            <a:r xmlns:a="http://schemas.openxmlformats.org/drawingml/2006/main">
              <a:rPr lang="vi" sz="2400" dirty="0"/>
              <a:t>Giả sử rằng người dùng nhập một chuỗi ngẫu nhiên vào mục nhập mật khẩu và nhập “EID5002 '#” vào mục nhập </a:t>
            </a:r>
            <a:r xmlns:a="http://schemas.openxmlformats.org/drawingml/2006/main">
              <a:rPr lang="vi" sz="2400" dirty="0" err="1"/>
              <a:t>eid </a:t>
            </a:r>
            <a:r xmlns:a="http://schemas.openxmlformats.org/drawingml/2006/main">
              <a:rPr lang="vi" sz="2400" dirty="0"/>
              <a:t>. Câu lệnh SQL sẽ trở thành như sau</a:t>
            </a:r>
          </a:p>
        </p:txBody>
      </p:sp>
      <p:pic>
        <p:nvPicPr>
          <p:cNvPr id="4" name="Picture 3">
            <a:extLst>
              <a:ext uri="{FF2B5EF4-FFF2-40B4-BE49-F238E27FC236}">
                <a16:creationId xmlns:a16="http://schemas.microsoft.com/office/drawing/2014/main" xmlns="" id="{558A1627-DC50-4D6C-86DB-F2AADA321AD4}"/>
              </a:ext>
            </a:extLst>
          </p:cNvPr>
          <p:cNvPicPr>
            <a:picLocks noChangeAspect="1"/>
          </p:cNvPicPr>
          <p:nvPr/>
        </p:nvPicPr>
        <p:blipFill rotWithShape="1">
          <a:blip r:embed="rId3"/>
          <a:srcRect l="25104" t="39259" r="35834" b="54259"/>
          <a:stretch/>
        </p:blipFill>
        <p:spPr>
          <a:xfrm>
            <a:off x="650572" y="3145355"/>
            <a:ext cx="9617297" cy="897614"/>
          </a:xfrm>
          <a:prstGeom prst="rect">
            <a:avLst/>
          </a:prstGeom>
        </p:spPr>
      </p:pic>
      <p:pic>
        <p:nvPicPr>
          <p:cNvPr id="6" name="Picture 5">
            <a:extLst>
              <a:ext uri="{FF2B5EF4-FFF2-40B4-BE49-F238E27FC236}">
                <a16:creationId xmlns:a16="http://schemas.microsoft.com/office/drawing/2014/main" xmlns="" id="{805D6FD9-C13E-4643-9652-BB51753AF709}"/>
              </a:ext>
            </a:extLst>
          </p:cNvPr>
          <p:cNvPicPr>
            <a:picLocks noChangeAspect="1"/>
          </p:cNvPicPr>
          <p:nvPr/>
        </p:nvPicPr>
        <p:blipFill rotWithShape="1">
          <a:blip r:embed="rId3"/>
          <a:srcRect l="25104" t="48704" r="36042" b="45000"/>
          <a:stretch/>
        </p:blipFill>
        <p:spPr>
          <a:xfrm>
            <a:off x="650572" y="5368532"/>
            <a:ext cx="9617297" cy="878649"/>
          </a:xfrm>
          <a:prstGeom prst="rect">
            <a:avLst/>
          </a:prstGeom>
        </p:spPr>
      </p:pic>
    </p:spTree>
    <p:extLst>
      <p:ext uri="{BB962C8B-B14F-4D97-AF65-F5344CB8AC3E}">
        <p14:creationId xmlns:p14="http://schemas.microsoft.com/office/powerpoint/2010/main" val="24970150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305" y="0"/>
            <a:ext cx="10948555" cy="1325563"/>
          </a:xfrm>
        </p:spPr>
        <p:txBody>
          <a:bodyPr>
            <a:normAutofit/>
          </a:bodyPr>
          <a:lstStyle/>
          <a:p>
            <a:r xmlns:a="http://schemas.openxmlformats.org/drawingml/2006/main">
              <a:rPr lang="vi" sz="4000" dirty="0"/>
              <a:t>Khởi chạy các cuộc tấn công SQL Injection</a:t>
            </a:r>
          </a:p>
        </p:txBody>
      </p:sp>
      <p:sp>
        <p:nvSpPr>
          <p:cNvPr id="3" name="Content Placeholder 2"/>
          <p:cNvSpPr>
            <a:spLocks noGrp="1"/>
          </p:cNvSpPr>
          <p:nvPr>
            <p:ph idx="1"/>
          </p:nvPr>
        </p:nvSpPr>
        <p:spPr>
          <a:xfrm>
            <a:off x="504305" y="1288877"/>
            <a:ext cx="10627670" cy="5569123"/>
          </a:xfrm>
        </p:spPr>
        <p:txBody>
          <a:bodyPr>
            <a:normAutofit/>
          </a:bodyPr>
          <a:lstStyle/>
          <a:p>
            <a:pPr xmlns:a="http://schemas.openxmlformats.org/drawingml/2006/main">
              <a:spcBef>
                <a:spcPts val="0"/>
              </a:spcBef>
              <a:spcAft>
                <a:spcPts val="600"/>
              </a:spcAft>
            </a:pPr>
            <a:r xmlns:a="http://schemas.openxmlformats.org/drawingml/2006/main">
              <a:rPr lang="vi" sz="2400" dirty="0"/>
              <a:t>Mọi thứ từ dấu # đến cuối dòng đều được coi là bình luận. Câu lệnh SQL sẽ tương đương như sau </a:t>
            </a:r>
            <a:r xmlns:a="http://schemas.openxmlformats.org/drawingml/2006/main">
              <a:rPr lang="vi" sz="2400" dirty="0" smtClean="0"/>
              <a:t>:</a:t>
            </a:r>
            <a:endParaRPr xmlns:a="http://schemas.openxmlformats.org/drawingml/2006/main" lang="en-US" sz="2400" dirty="0"/>
          </a:p>
          <a:p>
            <a:pPr lvl="1">
              <a:spcBef>
                <a:spcPts val="0"/>
              </a:spcBef>
              <a:spcAft>
                <a:spcPts val="600"/>
              </a:spcAft>
            </a:pPr>
            <a:endParaRPr lang="en-US" dirty="0"/>
          </a:p>
          <a:p>
            <a:pPr marL="457200" lvl="1" indent="0">
              <a:spcBef>
                <a:spcPts val="0"/>
              </a:spcBef>
              <a:spcAft>
                <a:spcPts val="600"/>
              </a:spcAft>
              <a:buNone/>
            </a:pPr>
            <a:endParaRPr lang="en-US" dirty="0"/>
          </a:p>
          <a:p>
            <a:pPr>
              <a:spcBef>
                <a:spcPts val="0"/>
              </a:spcBef>
              <a:spcAft>
                <a:spcPts val="600"/>
              </a:spcAft>
            </a:pPr>
            <a:endParaRPr lang="en-US" sz="2400" dirty="0" smtClean="0"/>
          </a:p>
          <a:p>
            <a:pPr xmlns:a="http://schemas.openxmlformats.org/drawingml/2006/main">
              <a:spcBef>
                <a:spcPts val="0"/>
              </a:spcBef>
              <a:spcAft>
                <a:spcPts val="600"/>
              </a:spcAft>
            </a:pPr>
            <a:r xmlns:a="http://schemas.openxmlformats.org/drawingml/2006/main">
              <a:rPr lang="vi" sz="2400" dirty="0" smtClean="0"/>
              <a:t>Câu </a:t>
            </a:r>
            <a:r xmlns:a="http://schemas.openxmlformats.org/drawingml/2006/main">
              <a:rPr lang="vi" sz="2400" dirty="0"/>
              <a:t>lệnh trên sẽ trả về tên, lương và SSN của nhân viên có EID là EID5002 mặc dù người dùng không biết mật khẩu của nhân viên đó. Đây là vi phạm an ninh </a:t>
            </a:r>
            <a:r xmlns:a="http://schemas.openxmlformats.org/drawingml/2006/main">
              <a:rPr lang="vi" sz="2400" dirty="0" smtClean="0"/>
              <a:t>.</a:t>
            </a:r>
            <a:endParaRPr xmlns:a="http://schemas.openxmlformats.org/drawingml/2006/main" lang="en-US" sz="2400" dirty="0"/>
          </a:p>
          <a:p>
            <a:pPr xmlns:a="http://schemas.openxmlformats.org/drawingml/2006/main">
              <a:spcBef>
                <a:spcPts val="0"/>
              </a:spcBef>
              <a:spcAft>
                <a:spcPts val="600"/>
              </a:spcAft>
            </a:pPr>
            <a:r xmlns:a="http://schemas.openxmlformats.org/drawingml/2006/main">
              <a:rPr lang="vi" sz="2400" dirty="0"/>
              <a:t>Hãy xem liệu người dùng có thể lấy tất cả các bản ghi từ cơ sở dữ liệu hay không, giả sử rằng chúng ta không biết tất cả các EID trong cơ sở dữ liệu </a:t>
            </a:r>
            <a:r xmlns:a="http://schemas.openxmlformats.org/drawingml/2006/main">
              <a:rPr lang="vi" sz="2400" dirty="0" smtClean="0"/>
              <a:t>.</a:t>
            </a:r>
            <a:endParaRPr xmlns:a="http://schemas.openxmlformats.org/drawingml/2006/main" lang="en-US" sz="2400" dirty="0"/>
          </a:p>
          <a:p>
            <a:pPr xmlns:a="http://schemas.openxmlformats.org/drawingml/2006/main">
              <a:spcBef>
                <a:spcPts val="0"/>
              </a:spcBef>
              <a:spcAft>
                <a:spcPts val="600"/>
              </a:spcAft>
            </a:pPr>
            <a:r xmlns:a="http://schemas.openxmlformats.org/drawingml/2006/main">
              <a:rPr lang="vi" sz="2400" dirty="0"/>
              <a:t>Chúng ta cần tạo một vị từ cho mệnh đề WHERE để nó </a:t>
            </a:r>
            <a:r xmlns:a="http://schemas.openxmlformats.org/drawingml/2006/main">
              <a:rPr lang="vi" sz="2400" dirty="0" smtClean="0"/>
              <a:t>đúng </a:t>
            </a:r>
            <a:r xmlns:a="http://schemas.openxmlformats.org/drawingml/2006/main">
              <a:rPr lang="vi" sz="2400" dirty="0"/>
              <a:t>với tất cả các bản ghi.</a:t>
            </a:r>
          </a:p>
        </p:txBody>
      </p:sp>
      <p:pic>
        <p:nvPicPr>
          <p:cNvPr id="5" name="Picture 4">
            <a:extLst>
              <a:ext uri="{FF2B5EF4-FFF2-40B4-BE49-F238E27FC236}">
                <a16:creationId xmlns:a16="http://schemas.microsoft.com/office/drawing/2014/main" xmlns="" id="{440344EF-F84B-4179-8C1C-611A13A061D1}"/>
              </a:ext>
            </a:extLst>
          </p:cNvPr>
          <p:cNvPicPr>
            <a:picLocks noChangeAspect="1"/>
          </p:cNvPicPr>
          <p:nvPr/>
        </p:nvPicPr>
        <p:blipFill rotWithShape="1">
          <a:blip r:embed="rId3"/>
          <a:srcRect l="25104" t="57778" r="36458" b="35740"/>
          <a:stretch/>
        </p:blipFill>
        <p:spPr>
          <a:xfrm>
            <a:off x="792417" y="2194032"/>
            <a:ext cx="8864600" cy="840816"/>
          </a:xfrm>
          <a:prstGeom prst="rect">
            <a:avLst/>
          </a:prstGeom>
        </p:spPr>
      </p:pic>
      <p:grpSp>
        <p:nvGrpSpPr>
          <p:cNvPr id="10" name="Group 9">
            <a:extLst>
              <a:ext uri="{FF2B5EF4-FFF2-40B4-BE49-F238E27FC236}">
                <a16:creationId xmlns:a16="http://schemas.microsoft.com/office/drawing/2014/main" xmlns="" id="{A4842BF9-9B9D-489B-8F7A-3D1EF7AD37FF}"/>
              </a:ext>
            </a:extLst>
          </p:cNvPr>
          <p:cNvGrpSpPr/>
          <p:nvPr/>
        </p:nvGrpSpPr>
        <p:grpSpPr>
          <a:xfrm>
            <a:off x="792417" y="5631944"/>
            <a:ext cx="8864600" cy="840816"/>
            <a:chOff x="1206500" y="5805087"/>
            <a:chExt cx="8864600" cy="840816"/>
          </a:xfrm>
        </p:grpSpPr>
        <p:pic>
          <p:nvPicPr>
            <p:cNvPr id="7" name="Picture 6">
              <a:extLst>
                <a:ext uri="{FF2B5EF4-FFF2-40B4-BE49-F238E27FC236}">
                  <a16:creationId xmlns:a16="http://schemas.microsoft.com/office/drawing/2014/main" xmlns="" id="{C964FF38-B6ED-4D91-9896-053CBD6ED64E}"/>
                </a:ext>
              </a:extLst>
            </p:cNvPr>
            <p:cNvPicPr>
              <a:picLocks noChangeAspect="1"/>
            </p:cNvPicPr>
            <p:nvPr/>
          </p:nvPicPr>
          <p:blipFill rotWithShape="1">
            <a:blip r:embed="rId4"/>
            <a:srcRect l="34583" t="74074" r="26250" b="21667"/>
            <a:stretch/>
          </p:blipFill>
          <p:spPr>
            <a:xfrm>
              <a:off x="1206500" y="6051031"/>
              <a:ext cx="8864600" cy="594872"/>
            </a:xfrm>
            <a:prstGeom prst="rect">
              <a:avLst/>
            </a:prstGeom>
          </p:spPr>
        </p:pic>
        <p:pic>
          <p:nvPicPr>
            <p:cNvPr id="8" name="Picture 7">
              <a:extLst>
                <a:ext uri="{FF2B5EF4-FFF2-40B4-BE49-F238E27FC236}">
                  <a16:creationId xmlns:a16="http://schemas.microsoft.com/office/drawing/2014/main" xmlns="" id="{9A4D2B1A-7D85-4705-BA3A-E9FD0D6AB4E8}"/>
                </a:ext>
              </a:extLst>
            </p:cNvPr>
            <p:cNvPicPr>
              <a:picLocks noChangeAspect="1"/>
            </p:cNvPicPr>
            <p:nvPr/>
          </p:nvPicPr>
          <p:blipFill rotWithShape="1">
            <a:blip r:embed="rId4"/>
            <a:srcRect l="24896" t="53715" r="35729" b="44260"/>
            <a:stretch/>
          </p:blipFill>
          <p:spPr>
            <a:xfrm>
              <a:off x="1206500" y="5805087"/>
              <a:ext cx="8864600" cy="281312"/>
            </a:xfrm>
            <a:prstGeom prst="rect">
              <a:avLst/>
            </a:prstGeom>
          </p:spPr>
        </p:pic>
      </p:grpSp>
    </p:spTree>
    <p:extLst>
      <p:ext uri="{BB962C8B-B14F-4D97-AF65-F5344CB8AC3E}">
        <p14:creationId xmlns:p14="http://schemas.microsoft.com/office/powerpoint/2010/main" val="14447989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41"/>
            <a:ext cx="10948555" cy="1325563"/>
          </a:xfrm>
        </p:spPr>
        <p:txBody>
          <a:bodyPr>
            <a:normAutofit/>
          </a:bodyPr>
          <a:lstStyle/>
          <a:p>
            <a:r xmlns:a="http://schemas.openxmlformats.org/drawingml/2006/main">
              <a:rPr lang="vi" sz="4000" dirty="0" smtClean="0"/>
              <a:t>cuộc tấn công </a:t>
            </a:r>
            <a:r xmlns:a="http://schemas.openxmlformats.org/drawingml/2006/main">
              <a:rPr lang="vi" sz="4000" dirty="0"/>
              <a:t>SQL Injection bằng </a:t>
            </a:r>
            <a:r xmlns:a="http://schemas.openxmlformats.org/drawingml/2006/main">
              <a:rPr lang="vi" sz="4000" dirty="0" err="1" smtClean="0"/>
              <a:t>cURL</a:t>
            </a:r>
            <a:endParaRPr xmlns:a="http://schemas.openxmlformats.org/drawingml/2006/main" lang="en-US" sz="4000" dirty="0"/>
          </a:p>
        </p:txBody>
      </p:sp>
      <p:sp>
        <p:nvSpPr>
          <p:cNvPr id="3" name="Content Placeholder 2"/>
          <p:cNvSpPr>
            <a:spLocks noGrp="1"/>
          </p:cNvSpPr>
          <p:nvPr>
            <p:ph idx="1"/>
          </p:nvPr>
        </p:nvSpPr>
        <p:spPr>
          <a:xfrm>
            <a:off x="405245" y="1301022"/>
            <a:ext cx="10948555" cy="5054336"/>
          </a:xfrm>
        </p:spPr>
        <p:txBody>
          <a:bodyPr>
            <a:normAutofit/>
          </a:bodyPr>
          <a:lstStyle/>
          <a:p>
            <a:endParaRPr lang="en-US" sz="100" dirty="0"/>
          </a:p>
          <a:p>
            <a:r xmlns:a="http://schemas.openxmlformats.org/drawingml/2006/main">
              <a:rPr lang="vi" sz="2000" dirty="0"/>
              <a:t>Thuận tiện hơn khi sử dụng công cụ dòng lệnh để khởi động các cuộc tấn công.</a:t>
            </a:r>
          </a:p>
          <a:p>
            <a:r xmlns:a="http://schemas.openxmlformats.org/drawingml/2006/main">
              <a:rPr lang="vi" sz="2000" dirty="0"/>
              <a:t>Dễ dàng hơn để tự động hóa các cuộc tấn công mà không cần giao diện người dùng đồ họa.</a:t>
            </a:r>
          </a:p>
          <a:p>
            <a:r xmlns:a="http://schemas.openxmlformats.org/drawingml/2006/main">
              <a:rPr lang="vi" sz="2000" dirty="0"/>
              <a:t>Sử dụng </a:t>
            </a:r>
            <a:r xmlns:a="http://schemas.openxmlformats.org/drawingml/2006/main">
              <a:rPr lang="vi" sz="2000" dirty="0" err="1"/>
              <a:t>cURL </a:t>
            </a:r>
            <a:r xmlns:a="http://schemas.openxmlformats.org/drawingml/2006/main">
              <a:rPr lang="vi" sz="2000" dirty="0"/>
              <a:t>, chúng ta có thể gửi biểu mẫu từ một dòng lệnh thay vì từ một trang web </a:t>
            </a:r>
            <a:r xmlns:a="http://schemas.openxmlformats.org/drawingml/2006/main">
              <a:rPr lang="vi" sz="2000" dirty="0" smtClean="0"/>
              <a:t>.</a:t>
            </a:r>
          </a:p>
          <a:p>
            <a:endParaRPr lang="en-US" sz="2000" dirty="0"/>
          </a:p>
          <a:p>
            <a:endParaRPr lang="en-US" sz="100" dirty="0"/>
          </a:p>
          <a:p>
            <a:r xmlns:a="http://schemas.openxmlformats.org/drawingml/2006/main">
              <a:rPr lang="vi" sz="2000" dirty="0"/>
              <a:t>Lệnh trên sẽ không hoạt động. Trong một yêu cầu HTTP, các ký tự đặc biệt trong dữ liệu đính kèm cần được mã hóa hoặc chúng có thể </a:t>
            </a:r>
            <a:r xmlns:a="http://schemas.openxmlformats.org/drawingml/2006/main">
              <a:rPr lang="vi" sz="2000" dirty="0" err="1"/>
              <a:t>bị hiểu sai </a:t>
            </a:r>
            <a:r xmlns:a="http://schemas.openxmlformats.org/drawingml/2006/main">
              <a:rPr lang="vi" sz="2000" dirty="0"/>
              <a:t>.</a:t>
            </a:r>
          </a:p>
          <a:p>
            <a:r xmlns:a="http://schemas.openxmlformats.org/drawingml/2006/main">
              <a:rPr lang="vi" sz="2000" dirty="0"/>
              <a:t>Trong URL ở trên, chúng ta cần mã hóa dấu nháy đơn, khoảng trắng và dấu # và kết quả lệnh </a:t>
            </a:r>
            <a:r xmlns:a="http://schemas.openxmlformats.org/drawingml/2006/main">
              <a:rPr lang="vi" sz="2000" dirty="0" err="1"/>
              <a:t>cURL </a:t>
            </a:r>
            <a:r xmlns:a="http://schemas.openxmlformats.org/drawingml/2006/main">
              <a:rPr lang="vi" sz="2000" dirty="0"/>
              <a:t>như hình dưới đây:</a:t>
            </a:r>
          </a:p>
          <a:p>
            <a:pPr marL="0" indent="0">
              <a:buNone/>
            </a:pPr>
            <a:endParaRPr lang="en-US" sz="2000" dirty="0"/>
          </a:p>
        </p:txBody>
      </p:sp>
      <p:pic>
        <p:nvPicPr>
          <p:cNvPr id="4" name="Picture 3">
            <a:extLst>
              <a:ext uri="{FF2B5EF4-FFF2-40B4-BE49-F238E27FC236}">
                <a16:creationId xmlns:a16="http://schemas.microsoft.com/office/drawing/2014/main" xmlns="" id="{27183E71-699B-4565-BCF9-9703DDDC055C}"/>
              </a:ext>
            </a:extLst>
          </p:cNvPr>
          <p:cNvPicPr>
            <a:picLocks noChangeAspect="1"/>
          </p:cNvPicPr>
          <p:nvPr/>
        </p:nvPicPr>
        <p:blipFill rotWithShape="1">
          <a:blip r:embed="rId3"/>
          <a:srcRect l="34479" t="58333" r="25729" b="38148"/>
          <a:stretch/>
        </p:blipFill>
        <p:spPr>
          <a:xfrm>
            <a:off x="685800" y="2566577"/>
            <a:ext cx="9958137" cy="495300"/>
          </a:xfrm>
          <a:prstGeom prst="rect">
            <a:avLst/>
          </a:prstGeom>
        </p:spPr>
      </p:pic>
      <p:pic>
        <p:nvPicPr>
          <p:cNvPr id="6" name="Picture 5">
            <a:extLst>
              <a:ext uri="{FF2B5EF4-FFF2-40B4-BE49-F238E27FC236}">
                <a16:creationId xmlns:a16="http://schemas.microsoft.com/office/drawing/2014/main" xmlns="" id="{8ADBA14A-973E-43ED-8664-6DE6F3D0C07C}"/>
              </a:ext>
            </a:extLst>
          </p:cNvPr>
          <p:cNvPicPr>
            <a:picLocks noChangeAspect="1"/>
          </p:cNvPicPr>
          <p:nvPr/>
        </p:nvPicPr>
        <p:blipFill rotWithShape="1">
          <a:blip r:embed="rId4"/>
          <a:srcRect l="34584" t="64074" r="25937" b="23148"/>
          <a:stretch/>
        </p:blipFill>
        <p:spPr>
          <a:xfrm>
            <a:off x="685800" y="4632401"/>
            <a:ext cx="8709788" cy="1585687"/>
          </a:xfrm>
          <a:prstGeom prst="rect">
            <a:avLst/>
          </a:prstGeom>
        </p:spPr>
      </p:pic>
    </p:spTree>
    <p:extLst>
      <p:ext uri="{BB962C8B-B14F-4D97-AF65-F5344CB8AC3E}">
        <p14:creationId xmlns:p14="http://schemas.microsoft.com/office/powerpoint/2010/main" val="18209810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228600"/>
            <a:ext cx="11353800" cy="640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65027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0"/>
            <a:ext cx="10948555" cy="1325563"/>
          </a:xfrm>
        </p:spPr>
        <p:txBody>
          <a:bodyPr>
            <a:normAutofit/>
          </a:bodyPr>
          <a:lstStyle/>
          <a:p>
            <a:r xmlns:a="http://schemas.openxmlformats.org/drawingml/2006/main">
              <a:rPr lang="vi" sz="4000" dirty="0" smtClean="0"/>
              <a:t>Sửa đổi cơ sở dữ liệu</a:t>
            </a:r>
            <a:endParaRPr xmlns:a="http://schemas.openxmlformats.org/drawingml/2006/main" lang="en-US" sz="4000" dirty="0"/>
          </a:p>
        </p:txBody>
      </p:sp>
      <p:sp>
        <p:nvSpPr>
          <p:cNvPr id="3" name="Content Placeholder 2"/>
          <p:cNvSpPr>
            <a:spLocks noGrp="1"/>
          </p:cNvSpPr>
          <p:nvPr>
            <p:ph idx="1"/>
          </p:nvPr>
        </p:nvSpPr>
        <p:spPr>
          <a:xfrm>
            <a:off x="405245" y="1029508"/>
            <a:ext cx="5245625" cy="5569123"/>
          </a:xfrm>
        </p:spPr>
        <p:txBody>
          <a:bodyPr>
            <a:normAutofit/>
          </a:bodyPr>
          <a:lstStyle/>
          <a:p>
            <a:endParaRPr lang="en-US" sz="100" dirty="0"/>
          </a:p>
          <a:p>
            <a:r xmlns:a="http://schemas.openxmlformats.org/drawingml/2006/main">
              <a:rPr lang="vi" sz="2400" dirty="0"/>
              <a:t>Nếu câu lệnh là UPDATE hoặc INSERT INTO, chúng ta sẽ có cơ hội thay đổi cơ sở dữ liệu.</a:t>
            </a:r>
          </a:p>
          <a:p>
            <a:r xmlns:a="http://schemas.openxmlformats.org/drawingml/2006/main">
              <a:rPr lang="vi" sz="2400" dirty="0"/>
              <a:t>Xem xét </a:t>
            </a:r>
            <a:r xmlns:a="http://schemas.openxmlformats.org/drawingml/2006/main">
              <a:rPr lang="vi" sz="2400" dirty="0" smtClean="0"/>
              <a:t>biểu mẫu được tạo </a:t>
            </a:r>
            <a:r xmlns:a="http://schemas.openxmlformats.org/drawingml/2006/main">
              <a:rPr lang="vi" sz="2400" dirty="0"/>
              <a:t>để thay đổi mật khẩu. Nó yêu cầu người dùng điền vào ba phần thông tin, EID, mật khẩu cũ và mật khẩu mới </a:t>
            </a:r>
            <a:r xmlns:a="http://schemas.openxmlformats.org/drawingml/2006/main">
              <a:rPr lang="vi" sz="2400" dirty="0" smtClean="0"/>
              <a:t>.</a:t>
            </a:r>
            <a:endParaRPr xmlns:a="http://schemas.openxmlformats.org/drawingml/2006/main" lang="en-US" sz="2400" dirty="0"/>
          </a:p>
          <a:p>
            <a:r xmlns:a="http://schemas.openxmlformats.org/drawingml/2006/main">
              <a:rPr lang="vi" sz="2400" dirty="0"/>
              <a:t>Khi nhấp vào nút Gửi, một yêu cầu HTTP POST sẽ được gửi đến </a:t>
            </a:r>
            <a:r xmlns:a="http://schemas.openxmlformats.org/drawingml/2006/main">
              <a:rPr lang="vi" sz="2400" dirty="0" err="1" smtClean="0">
                <a:latin typeface="Courier New" panose="02070309020205020404" pitchFamily="49" charset="0"/>
                <a:cs typeface="Courier New" panose="02070309020205020404" pitchFamily="49" charset="0"/>
              </a:rPr>
              <a:t>changepassword.php </a:t>
            </a:r>
            <a:r xmlns:a="http://schemas.openxmlformats.org/drawingml/2006/main">
              <a:rPr lang="vi" sz="2400" dirty="0"/>
              <a:t>tập lệnh </a:t>
            </a:r>
            <a:r xmlns:a="http://schemas.openxmlformats.org/drawingml/2006/main">
              <a:rPr lang="vi" sz="2400" dirty="0" smtClean="0"/>
              <a:t>phía máy chủ, </a:t>
            </a:r>
            <a:r xmlns:a="http://schemas.openxmlformats.org/drawingml/2006/main">
              <a:rPr lang="vi" sz="2400" dirty="0" smtClean="0"/>
              <a:t>tập lệnh </a:t>
            </a:r>
            <a:r xmlns:a="http://schemas.openxmlformats.org/drawingml/2006/main">
              <a:rPr lang="vi" sz="2400" dirty="0"/>
              <a:t>này sử dụng câu lệnh UPDATE để thay đổi mật khẩu của người dùng </a:t>
            </a:r>
            <a:r xmlns:a="http://schemas.openxmlformats.org/drawingml/2006/main">
              <a:rPr lang="vi" sz="2400" dirty="0" smtClean="0"/>
              <a:t>.</a:t>
            </a:r>
            <a:endParaRPr xmlns:a="http://schemas.openxmlformats.org/drawingml/2006/main" lang="en-US" sz="2000" dirty="0"/>
          </a:p>
          <a:p>
            <a:pPr marL="0" indent="0">
              <a:buNone/>
            </a:pPr>
            <a:endParaRPr lang="en-US" sz="2000" dirty="0"/>
          </a:p>
        </p:txBody>
      </p:sp>
      <p:pic>
        <p:nvPicPr>
          <p:cNvPr id="5" name="Picture 4">
            <a:extLst>
              <a:ext uri="{FF2B5EF4-FFF2-40B4-BE49-F238E27FC236}">
                <a16:creationId xmlns:a16="http://schemas.microsoft.com/office/drawing/2014/main" xmlns="" id="{91433237-2168-4E5E-83DF-B8A3545965E9}"/>
              </a:ext>
            </a:extLst>
          </p:cNvPr>
          <p:cNvPicPr>
            <a:picLocks noChangeAspect="1"/>
          </p:cNvPicPr>
          <p:nvPr/>
        </p:nvPicPr>
        <p:blipFill rotWithShape="1">
          <a:blip r:embed="rId3"/>
          <a:srcRect l="34687" t="56111" r="26251" b="15185"/>
          <a:stretch/>
        </p:blipFill>
        <p:spPr>
          <a:xfrm>
            <a:off x="5650870" y="3021979"/>
            <a:ext cx="6317192" cy="3278459"/>
          </a:xfrm>
          <a:prstGeom prst="rect">
            <a:avLst/>
          </a:prstGeom>
        </p:spPr>
      </p:pic>
      <p:pic>
        <p:nvPicPr>
          <p:cNvPr id="7" name="Picture 6">
            <a:extLst>
              <a:ext uri="{FF2B5EF4-FFF2-40B4-BE49-F238E27FC236}">
                <a16:creationId xmlns:a16="http://schemas.microsoft.com/office/drawing/2014/main" xmlns="" id="{9C52D8BE-5D1E-49F9-97B2-DCAFFF8547D2}"/>
              </a:ext>
            </a:extLst>
          </p:cNvPr>
          <p:cNvPicPr>
            <a:picLocks noChangeAspect="1"/>
          </p:cNvPicPr>
          <p:nvPr/>
        </p:nvPicPr>
        <p:blipFill rotWithShape="1">
          <a:blip r:embed="rId3"/>
          <a:srcRect l="34791" t="39259" r="27083" b="47408"/>
          <a:stretch/>
        </p:blipFill>
        <p:spPr>
          <a:xfrm>
            <a:off x="5650870" y="1217409"/>
            <a:ext cx="6317192" cy="1447732"/>
          </a:xfrm>
          <a:prstGeom prst="rect">
            <a:avLst/>
          </a:prstGeom>
        </p:spPr>
      </p:pic>
    </p:spTree>
    <p:extLst>
      <p:ext uri="{BB962C8B-B14F-4D97-AF65-F5344CB8AC3E}">
        <p14:creationId xmlns:p14="http://schemas.microsoft.com/office/powerpoint/2010/main" val="31212101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30728"/>
            <a:ext cx="10948555" cy="1325563"/>
          </a:xfrm>
        </p:spPr>
        <p:txBody>
          <a:bodyPr>
            <a:normAutofit/>
          </a:bodyPr>
          <a:lstStyle/>
          <a:p>
            <a:r xmlns:a="http://schemas.openxmlformats.org/drawingml/2006/main">
              <a:rPr lang="vi" sz="4000" dirty="0" smtClean="0"/>
              <a:t>Sửa đổi cơ sở dữ liệu</a:t>
            </a:r>
            <a:endParaRPr xmlns:a="http://schemas.openxmlformats.org/drawingml/2006/main" lang="en-US" sz="4000" dirty="0"/>
          </a:p>
        </p:txBody>
      </p:sp>
      <p:sp>
        <p:nvSpPr>
          <p:cNvPr id="3" name="Content Placeholder 2"/>
          <p:cNvSpPr>
            <a:spLocks noGrp="1"/>
          </p:cNvSpPr>
          <p:nvPr>
            <p:ph idx="1"/>
          </p:nvPr>
        </p:nvSpPr>
        <p:spPr>
          <a:xfrm>
            <a:off x="405245" y="1103971"/>
            <a:ext cx="10948555" cy="5279765"/>
          </a:xfrm>
        </p:spPr>
        <p:txBody>
          <a:bodyPr>
            <a:normAutofit/>
          </a:bodyPr>
          <a:lstStyle/>
          <a:p>
            <a:endParaRPr lang="en-US" sz="100" dirty="0"/>
          </a:p>
          <a:p>
            <a:r xmlns:a="http://schemas.openxmlformats.org/drawingml/2006/main">
              <a:rPr lang="vi" sz="2000" dirty="0"/>
              <a:t>Giả sử rằng Alice (EID5000) không hài lòng với mức lương mà cô ấy nhận được. Cô ấy muốn tăng lương của chính mình bằng cách sử dụng lỗ hổng SQL injection. Cô ấy sẽ nhập EID và </a:t>
            </a:r>
            <a:r xmlns:a="http://schemas.openxmlformats.org/drawingml/2006/main">
              <a:rPr lang="vi" sz="2000" dirty="0" smtClean="0"/>
              <a:t>mật khẩu cũ của riêng mình. Nội dung </a:t>
            </a:r>
            <a:r xmlns:a="http://schemas.openxmlformats.org/drawingml/2006/main">
              <a:rPr lang="vi" sz="2000" dirty="0"/>
              <a:t>sau sẽ được nhập vào hộp “Mật khẩu mới”:</a:t>
            </a:r>
          </a:p>
          <a:p>
            <a:endParaRPr lang="en-US" sz="2000" dirty="0"/>
          </a:p>
          <a:p>
            <a:endParaRPr lang="en-US" sz="2000" dirty="0"/>
          </a:p>
          <a:p>
            <a:r xmlns:a="http://schemas.openxmlformats.org/drawingml/2006/main">
              <a:rPr lang="vi" sz="2000" dirty="0"/>
              <a:t>Bằng cách nhập chuỗi trên vào ô “Mật khẩu mới”, chúng tôi nhận được câu lệnh CẬP NHẬT để đặt thêm một thuộc tính cho chúng tôi, </a:t>
            </a:r>
            <a:r xmlns:a="http://schemas.openxmlformats.org/drawingml/2006/main">
              <a:rPr lang="vi" sz="2000" dirty="0" smtClean="0"/>
              <a:t>thuộc tính lương. Câu </a:t>
            </a:r>
            <a:r xmlns:a="http://schemas.openxmlformats.org/drawingml/2006/main">
              <a:rPr lang="vi" sz="2000" dirty="0"/>
              <a:t>lệnh SQL bây giờ sẽ trông như </a:t>
            </a:r>
            <a:r xmlns:a="http://schemas.openxmlformats.org/drawingml/2006/main">
              <a:rPr lang="vi" sz="2000" dirty="0" smtClean="0"/>
              <a:t>sau.</a:t>
            </a:r>
            <a:endParaRPr xmlns:a="http://schemas.openxmlformats.org/drawingml/2006/main" lang="en-US" sz="2000" dirty="0"/>
          </a:p>
          <a:p>
            <a:endParaRPr lang="en-US" dirty="0"/>
          </a:p>
          <a:p>
            <a:pPr marL="0" indent="0">
              <a:buNone/>
            </a:pPr>
            <a:endParaRPr lang="en-US" sz="2000" dirty="0"/>
          </a:p>
          <a:p>
            <a:r xmlns:a="http://schemas.openxmlformats.org/drawingml/2006/main">
              <a:rPr lang="vi" sz="2000" dirty="0"/>
              <a:t>Điều gì sẽ xảy ra nếu Alice không thích Bob và muốn giảm lương của Bob xuống 0, nhưng cô ấy chỉ biết EID của Bob (eid5001), không phải mật khẩu của anh ấy. Làm thế nào cô ấy có thể thực hiện cuộc tấn công?</a:t>
            </a:r>
          </a:p>
        </p:txBody>
      </p:sp>
      <p:pic>
        <p:nvPicPr>
          <p:cNvPr id="4" name="Picture 3">
            <a:extLst>
              <a:ext uri="{FF2B5EF4-FFF2-40B4-BE49-F238E27FC236}">
                <a16:creationId xmlns:a16="http://schemas.microsoft.com/office/drawing/2014/main" xmlns="" id="{044361F0-408D-4955-BFC9-1BCDDF78AAF3}"/>
              </a:ext>
            </a:extLst>
          </p:cNvPr>
          <p:cNvPicPr>
            <a:picLocks noChangeAspect="1"/>
          </p:cNvPicPr>
          <p:nvPr/>
        </p:nvPicPr>
        <p:blipFill rotWithShape="1">
          <a:blip r:embed="rId3"/>
          <a:srcRect l="34895" t="21110" r="26250" b="74260"/>
          <a:stretch/>
        </p:blipFill>
        <p:spPr>
          <a:xfrm>
            <a:off x="736599" y="2246689"/>
            <a:ext cx="8073431" cy="541116"/>
          </a:xfrm>
          <a:prstGeom prst="rect">
            <a:avLst/>
          </a:prstGeom>
        </p:spPr>
      </p:pic>
      <p:pic>
        <p:nvPicPr>
          <p:cNvPr id="6" name="Picture 5">
            <a:extLst>
              <a:ext uri="{FF2B5EF4-FFF2-40B4-BE49-F238E27FC236}">
                <a16:creationId xmlns:a16="http://schemas.microsoft.com/office/drawing/2014/main" xmlns="" id="{7C2F9A8A-6E42-4F85-A4AC-1500439F5C1C}"/>
              </a:ext>
            </a:extLst>
          </p:cNvPr>
          <p:cNvPicPr>
            <a:picLocks noChangeAspect="1"/>
          </p:cNvPicPr>
          <p:nvPr/>
        </p:nvPicPr>
        <p:blipFill rotWithShape="1">
          <a:blip r:embed="rId4"/>
          <a:srcRect l="34791" t="28704" r="32292" b="64815"/>
          <a:stretch/>
        </p:blipFill>
        <p:spPr>
          <a:xfrm>
            <a:off x="736599" y="3646782"/>
            <a:ext cx="7792387" cy="863080"/>
          </a:xfrm>
          <a:prstGeom prst="rect">
            <a:avLst/>
          </a:prstGeom>
        </p:spPr>
      </p:pic>
      <p:pic>
        <p:nvPicPr>
          <p:cNvPr id="8" name="Picture 7">
            <a:extLst>
              <a:ext uri="{FF2B5EF4-FFF2-40B4-BE49-F238E27FC236}">
                <a16:creationId xmlns:a16="http://schemas.microsoft.com/office/drawing/2014/main" xmlns="" id="{319ABE9E-4902-43D0-99CC-6E0308CBF726}"/>
              </a:ext>
            </a:extLst>
          </p:cNvPr>
          <p:cNvPicPr>
            <a:picLocks noChangeAspect="1"/>
          </p:cNvPicPr>
          <p:nvPr/>
        </p:nvPicPr>
        <p:blipFill rotWithShape="1">
          <a:blip r:embed="rId5"/>
          <a:srcRect l="35104" t="37827" r="26250" b="51297"/>
          <a:stretch/>
        </p:blipFill>
        <p:spPr>
          <a:xfrm>
            <a:off x="736599" y="5248094"/>
            <a:ext cx="7774763" cy="1230765"/>
          </a:xfrm>
          <a:prstGeom prst="rect">
            <a:avLst/>
          </a:prstGeom>
        </p:spPr>
      </p:pic>
    </p:spTree>
    <p:extLst>
      <p:ext uri="{BB962C8B-B14F-4D97-AF65-F5344CB8AC3E}">
        <p14:creationId xmlns:p14="http://schemas.microsoft.com/office/powerpoint/2010/main" val="41974395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4" y="0"/>
            <a:ext cx="10948555" cy="1325563"/>
          </a:xfrm>
        </p:spPr>
        <p:txBody>
          <a:bodyPr>
            <a:normAutofit/>
          </a:bodyPr>
          <a:lstStyle/>
          <a:p>
            <a:r xmlns:a="http://schemas.openxmlformats.org/drawingml/2006/main">
              <a:rPr lang="vi" sz="4000" dirty="0"/>
              <a:t>Nhiều câu lệnh SQL</a:t>
            </a:r>
          </a:p>
        </p:txBody>
      </p:sp>
      <p:sp>
        <p:nvSpPr>
          <p:cNvPr id="3" name="Content Placeholder 2"/>
          <p:cNvSpPr>
            <a:spLocks noGrp="1"/>
          </p:cNvSpPr>
          <p:nvPr>
            <p:ph idx="1"/>
          </p:nvPr>
        </p:nvSpPr>
        <p:spPr>
          <a:xfrm>
            <a:off x="405244" y="1083386"/>
            <a:ext cx="10948555" cy="6157687"/>
          </a:xfrm>
        </p:spPr>
        <p:txBody>
          <a:bodyPr>
            <a:normAutofit/>
          </a:bodyPr>
          <a:lstStyle/>
          <a:p>
            <a:endParaRPr lang="en-US" sz="100" dirty="0"/>
          </a:p>
          <a:p>
            <a:r xmlns:a="http://schemas.openxmlformats.org/drawingml/2006/main">
              <a:rPr lang="vi" sz="2200" dirty="0"/>
              <a:t>Các hư hỏng có thể gây ra bị ràng buộc bởi vì chúng ta không thể thay đổi mọi thứ trong câu lệnh SQL hiện có.</a:t>
            </a:r>
          </a:p>
          <a:p>
            <a:r xmlns:a="http://schemas.openxmlformats.org/drawingml/2006/main">
              <a:rPr lang="vi" sz="2200" dirty="0"/>
              <a:t>Sẽ nguy hiểm hơn nếu chúng ta có thể khiến cơ sở dữ liệu thực thi một câu lệnh SQL tùy ý.</a:t>
            </a:r>
          </a:p>
          <a:p>
            <a:r xmlns:a="http://schemas.openxmlformats.org/drawingml/2006/main">
              <a:rPr lang="vi" sz="2200" dirty="0"/>
              <a:t>Để thêm một câu lệnh SQL mới “DROP DATABASE </a:t>
            </a:r>
            <a:r xmlns:a="http://schemas.openxmlformats.org/drawingml/2006/main">
              <a:rPr lang="vi" sz="2200" dirty="0" err="1"/>
              <a:t>dbtest </a:t>
            </a:r>
            <a:r xmlns:a="http://schemas.openxmlformats.org/drawingml/2006/main">
              <a:rPr lang="vi" sz="2200" dirty="0"/>
              <a:t>” vào câu lệnh SQL hiện có để xóa toàn bộ cơ sở dữ liệu </a:t>
            </a:r>
            <a:r xmlns:a="http://schemas.openxmlformats.org/drawingml/2006/main">
              <a:rPr lang="vi" sz="2200" dirty="0" err="1"/>
              <a:t>dbtest </a:t>
            </a:r>
            <a:r xmlns:a="http://schemas.openxmlformats.org/drawingml/2006/main">
              <a:rPr lang="vi" sz="2200" dirty="0"/>
              <a:t>, </a:t>
            </a:r>
            <a:r xmlns:a="http://schemas.openxmlformats.org/drawingml/2006/main">
              <a:rPr lang="vi" sz="2200" dirty="0" smtClean="0"/>
              <a:t>chúng ta có thể </a:t>
            </a:r>
            <a:r xmlns:a="http://schemas.openxmlformats.org/drawingml/2006/main">
              <a:rPr lang="vi" sz="2200" dirty="0"/>
              <a:t>nhập như sau vào hộp EID</a:t>
            </a:r>
          </a:p>
          <a:p>
            <a:pPr marL="0" indent="0">
              <a:buNone/>
            </a:pPr>
            <a:endParaRPr lang="en-US" sz="2200" dirty="0"/>
          </a:p>
          <a:p>
            <a:r xmlns:a="http://schemas.openxmlformats.org/drawingml/2006/main">
              <a:rPr lang="vi" sz="2200" dirty="0"/>
              <a:t>Câu lệnh SQL kết quả tương đương với câu lệnh sau, trong đó chúng tôi đã nối thành công một câu lệnh SQL mới vào chuỗi câu lệnh SQL hiện có </a:t>
            </a:r>
            <a:r xmlns:a="http://schemas.openxmlformats.org/drawingml/2006/main">
              <a:rPr lang="vi" sz="2200" dirty="0" smtClean="0"/>
              <a:t>.</a:t>
            </a:r>
          </a:p>
          <a:p>
            <a:endParaRPr lang="en-US" sz="2200" dirty="0"/>
          </a:p>
          <a:p>
            <a:pPr marL="0" indent="0">
              <a:buNone/>
            </a:pPr>
            <a:endParaRPr lang="en-US" sz="2200" dirty="0"/>
          </a:p>
          <a:p>
            <a:r xmlns:a="http://schemas.openxmlformats.org/drawingml/2006/main">
              <a:rPr lang="vi" sz="2200" dirty="0"/>
              <a:t>Cuộc tấn công trên không hoạt động với MySQL, vì trong </a:t>
            </a:r>
            <a:r xmlns:a="http://schemas.openxmlformats.org/drawingml/2006/main">
              <a:rPr lang="vi" sz="2200" dirty="0"/>
              <a:t>phần mở rộng </a:t>
            </a:r>
            <a:r xmlns:a="http://schemas.openxmlformats.org/drawingml/2006/main">
              <a:rPr lang="vi" sz="2200" dirty="0" err="1"/>
              <a:t>mysqli của PHP, API </a:t>
            </a:r>
            <a:r xmlns:a="http://schemas.openxmlformats.org/drawingml/2006/main">
              <a:rPr lang="vi" sz="2200" dirty="0" err="1"/>
              <a:t>mysqli </a:t>
            </a:r>
            <a:r xmlns:a="http://schemas.openxmlformats.org/drawingml/2006/main">
              <a:rPr lang="vi" sz="2200" dirty="0"/>
              <a:t>:: query () không cho phép nhiều truy vấn chạy trong máy chủ cơ sở dữ liệu </a:t>
            </a:r>
            <a:r xmlns:a="http://schemas.openxmlformats.org/drawingml/2006/main">
              <a:rPr lang="vi" sz="2200" dirty="0" smtClean="0"/>
              <a:t>.</a:t>
            </a:r>
            <a:endParaRPr xmlns:a="http://schemas.openxmlformats.org/drawingml/2006/main" lang="en-US" sz="2200" dirty="0"/>
          </a:p>
          <a:p>
            <a:pPr xmlns:a="http://schemas.openxmlformats.org/drawingml/2006/main" marL="0" indent="0">
              <a:buNone/>
            </a:pPr>
            <a:r xmlns:a="http://schemas.openxmlformats.org/drawingml/2006/main">
              <a:rPr lang="vi" sz="1800" dirty="0" smtClean="0"/>
              <a:t> </a:t>
            </a:r>
            <a:endParaRPr xmlns:a="http://schemas.openxmlformats.org/drawingml/2006/main" lang="en-US" sz="1800" dirty="0"/>
          </a:p>
          <a:p>
            <a:endParaRPr lang="en-US" sz="1800" dirty="0"/>
          </a:p>
          <a:p>
            <a:endParaRPr lang="en-US" sz="1800" dirty="0"/>
          </a:p>
          <a:p>
            <a:endParaRPr lang="en-US" sz="1800" dirty="0"/>
          </a:p>
          <a:p>
            <a:endParaRPr lang="en-US" sz="1800" dirty="0"/>
          </a:p>
        </p:txBody>
      </p:sp>
      <p:pic>
        <p:nvPicPr>
          <p:cNvPr id="5" name="Picture 4">
            <a:extLst>
              <a:ext uri="{FF2B5EF4-FFF2-40B4-BE49-F238E27FC236}">
                <a16:creationId xmlns:a16="http://schemas.microsoft.com/office/drawing/2014/main" xmlns="" id="{27931329-6E56-4A3B-A6FD-BA62642EF381}"/>
              </a:ext>
            </a:extLst>
          </p:cNvPr>
          <p:cNvPicPr>
            <a:picLocks noChangeAspect="1"/>
          </p:cNvPicPr>
          <p:nvPr/>
        </p:nvPicPr>
        <p:blipFill rotWithShape="1">
          <a:blip r:embed="rId3"/>
          <a:srcRect l="25521" t="70370" r="36042" b="25421"/>
          <a:stretch/>
        </p:blipFill>
        <p:spPr>
          <a:xfrm>
            <a:off x="671241" y="3393688"/>
            <a:ext cx="6185916" cy="381000"/>
          </a:xfrm>
          <a:prstGeom prst="rect">
            <a:avLst/>
          </a:prstGeom>
        </p:spPr>
      </p:pic>
      <p:pic>
        <p:nvPicPr>
          <p:cNvPr id="7" name="Picture 6">
            <a:extLst>
              <a:ext uri="{FF2B5EF4-FFF2-40B4-BE49-F238E27FC236}">
                <a16:creationId xmlns:a16="http://schemas.microsoft.com/office/drawing/2014/main" xmlns="" id="{223658F4-8688-4C78-9BF3-EA37CE80CC0E}"/>
              </a:ext>
            </a:extLst>
          </p:cNvPr>
          <p:cNvPicPr>
            <a:picLocks noChangeAspect="1"/>
          </p:cNvPicPr>
          <p:nvPr/>
        </p:nvPicPr>
        <p:blipFill rotWithShape="1">
          <a:blip r:embed="rId3"/>
          <a:srcRect l="25729" t="78148" r="41250" b="14815"/>
          <a:stretch/>
        </p:blipFill>
        <p:spPr>
          <a:xfrm>
            <a:off x="671241" y="4609972"/>
            <a:ext cx="6185916" cy="741529"/>
          </a:xfrm>
          <a:prstGeom prst="rect">
            <a:avLst/>
          </a:prstGeom>
        </p:spPr>
      </p:pic>
    </p:spTree>
    <p:extLst>
      <p:ext uri="{BB962C8B-B14F-4D97-AF65-F5344CB8AC3E}">
        <p14:creationId xmlns:p14="http://schemas.microsoft.com/office/powerpoint/2010/main" val="14248262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4" y="50298"/>
            <a:ext cx="10948555" cy="1325563"/>
          </a:xfrm>
        </p:spPr>
        <p:txBody>
          <a:bodyPr>
            <a:normAutofit/>
          </a:bodyPr>
          <a:lstStyle/>
          <a:p>
            <a:r xmlns:a="http://schemas.openxmlformats.org/drawingml/2006/main">
              <a:rPr lang="vi" sz="4000" dirty="0"/>
              <a:t>Nhiều câu lệnh SQL</a:t>
            </a:r>
          </a:p>
        </p:txBody>
      </p:sp>
      <p:sp>
        <p:nvSpPr>
          <p:cNvPr id="3" name="Content Placeholder 2"/>
          <p:cNvSpPr>
            <a:spLocks noGrp="1"/>
          </p:cNvSpPr>
          <p:nvPr>
            <p:ph idx="1"/>
          </p:nvPr>
        </p:nvSpPr>
        <p:spPr>
          <a:xfrm>
            <a:off x="405243" y="1207693"/>
            <a:ext cx="10948555" cy="5763987"/>
          </a:xfrm>
        </p:spPr>
        <p:txBody>
          <a:bodyPr>
            <a:noAutofit/>
          </a:bodyPr>
          <a:lstStyle/>
          <a:p>
            <a:r xmlns:a="http://schemas.openxmlformats.org/drawingml/2006/main">
              <a:rPr lang="vi" sz="2000" dirty="0" smtClean="0"/>
              <a:t>Đoạn </a:t>
            </a:r>
            <a:r xmlns:a="http://schemas.openxmlformats.org/drawingml/2006/main">
              <a:rPr lang="vi" sz="2000" dirty="0"/>
              <a:t>mã dưới đây cố gắng thực thi hai câu lệnh SQL bằng cách sử dụng API $ </a:t>
            </a:r>
            <a:r xmlns:a="http://schemas.openxmlformats.org/drawingml/2006/main">
              <a:rPr lang="vi" sz="2000" dirty="0" err="1"/>
              <a:t>mysqli </a:t>
            </a:r>
            <a:r xmlns:a="http://schemas.openxmlformats.org/drawingml/2006/main">
              <a:rPr lang="vi" sz="2000" dirty="0"/>
              <a:t>-&gt; query ()</a:t>
            </a:r>
          </a:p>
          <a:p>
            <a:endParaRPr lang="en-US" sz="2000" dirty="0"/>
          </a:p>
          <a:p>
            <a:pPr marL="0" indent="0">
              <a:buNone/>
            </a:pPr>
            <a:endParaRPr lang="en-US" sz="2000" dirty="0"/>
          </a:p>
          <a:p>
            <a:pPr marL="0" indent="0">
              <a:buNone/>
            </a:pPr>
            <a:endParaRPr lang="en-US" sz="2000" dirty="0"/>
          </a:p>
          <a:p>
            <a:endParaRPr lang="en-US" sz="2000" dirty="0"/>
          </a:p>
          <a:p>
            <a:endParaRPr lang="en-US" sz="2000" dirty="0"/>
          </a:p>
          <a:p>
            <a:pPr marL="0" indent="0">
              <a:buNone/>
            </a:pPr>
            <a:endParaRPr lang="en-US" sz="2000" dirty="0"/>
          </a:p>
          <a:p>
            <a:r xmlns:a="http://schemas.openxmlformats.org/drawingml/2006/main">
              <a:rPr lang="vi" sz="2000" dirty="0"/>
              <a:t>Khi chúng tôi chạy mã, chúng tôi nhận được thông báo lỗi sau:</a:t>
            </a:r>
          </a:p>
          <a:p>
            <a:pPr marL="0" indent="0">
              <a:buNone/>
            </a:pPr>
            <a:endParaRPr lang="en-US" sz="2000" dirty="0"/>
          </a:p>
          <a:p>
            <a:pPr marL="0" indent="0">
              <a:buNone/>
            </a:pPr>
            <a:endParaRPr lang="en-US" sz="2000" dirty="0"/>
          </a:p>
          <a:p>
            <a:pPr marL="0" indent="0">
              <a:buNone/>
            </a:pPr>
            <a:endParaRPr lang="en-US" sz="2000" dirty="0"/>
          </a:p>
          <a:p>
            <a:r xmlns:a="http://schemas.openxmlformats.org/drawingml/2006/main">
              <a:rPr lang="vi" sz="2000" dirty="0"/>
              <a:t>Nếu chúng ta muốn chạy nhiều câu lệnh SQL, chúng ta có thể sử dụng $ </a:t>
            </a:r>
            <a:r xmlns:a="http://schemas.openxmlformats.org/drawingml/2006/main">
              <a:rPr lang="vi" sz="2000" dirty="0" err="1"/>
              <a:t>mysqli </a:t>
            </a:r>
            <a:r xmlns:a="http://schemas.openxmlformats.org/drawingml/2006/main">
              <a:rPr lang="vi" sz="2000" dirty="0"/>
              <a:t>-&gt; </a:t>
            </a:r>
            <a:r xmlns:a="http://schemas.openxmlformats.org/drawingml/2006/main">
              <a:rPr lang="vi" sz="2000" dirty="0" err="1"/>
              <a:t>multi_query </a:t>
            </a:r>
            <a:r xmlns:a="http://schemas.openxmlformats.org/drawingml/2006/main">
              <a:rPr lang="vi" sz="2000" dirty="0"/>
              <a:t>(). [không được khuyến khích]</a:t>
            </a:r>
          </a:p>
          <a:p>
            <a:endParaRPr lang="en-US" sz="2000" dirty="0"/>
          </a:p>
          <a:p>
            <a:endParaRPr lang="en-US" sz="2000" dirty="0"/>
          </a:p>
        </p:txBody>
      </p:sp>
      <p:pic>
        <p:nvPicPr>
          <p:cNvPr id="4" name="Picture 3">
            <a:extLst>
              <a:ext uri="{FF2B5EF4-FFF2-40B4-BE49-F238E27FC236}">
                <a16:creationId xmlns:a16="http://schemas.microsoft.com/office/drawing/2014/main" xmlns="" id="{8A1B15FE-BF86-4B8D-A1B6-6B9D4E69986D}"/>
              </a:ext>
            </a:extLst>
          </p:cNvPr>
          <p:cNvPicPr>
            <a:picLocks noChangeAspect="1"/>
          </p:cNvPicPr>
          <p:nvPr/>
        </p:nvPicPr>
        <p:blipFill rotWithShape="1">
          <a:blip r:embed="rId3"/>
          <a:srcRect l="25000" t="37222" r="36770" b="43449"/>
          <a:stretch/>
        </p:blipFill>
        <p:spPr>
          <a:xfrm>
            <a:off x="733816" y="1665899"/>
            <a:ext cx="8036939" cy="2247900"/>
          </a:xfrm>
          <a:prstGeom prst="rect">
            <a:avLst/>
          </a:prstGeom>
        </p:spPr>
      </p:pic>
      <p:pic>
        <p:nvPicPr>
          <p:cNvPr id="6" name="Picture 5">
            <a:extLst>
              <a:ext uri="{FF2B5EF4-FFF2-40B4-BE49-F238E27FC236}">
                <a16:creationId xmlns:a16="http://schemas.microsoft.com/office/drawing/2014/main" xmlns="" id="{A2AE220C-45E0-42FF-96D0-30A6964693CC}"/>
              </a:ext>
            </a:extLst>
          </p:cNvPr>
          <p:cNvPicPr>
            <a:picLocks noChangeAspect="1"/>
          </p:cNvPicPr>
          <p:nvPr/>
        </p:nvPicPr>
        <p:blipFill rotWithShape="1">
          <a:blip r:embed="rId3"/>
          <a:srcRect l="25000" t="58889" r="36146" b="32778"/>
          <a:stretch/>
        </p:blipFill>
        <p:spPr>
          <a:xfrm>
            <a:off x="733815" y="4473135"/>
            <a:ext cx="8036940" cy="969604"/>
          </a:xfrm>
          <a:prstGeom prst="rect">
            <a:avLst/>
          </a:prstGeom>
        </p:spPr>
      </p:pic>
    </p:spTree>
    <p:extLst>
      <p:ext uri="{BB962C8B-B14F-4D97-AF65-F5344CB8AC3E}">
        <p14:creationId xmlns:p14="http://schemas.microsoft.com/office/powerpoint/2010/main" val="31969655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4" y="0"/>
            <a:ext cx="10948555" cy="1325563"/>
          </a:xfrm>
        </p:spPr>
        <p:txBody>
          <a:bodyPr>
            <a:normAutofit/>
          </a:bodyPr>
          <a:lstStyle/>
          <a:p>
            <a:r xmlns:a="http://schemas.openxmlformats.org/drawingml/2006/main">
              <a:rPr lang="vi" sz="4000" dirty="0"/>
              <a:t>Nguyên nhân cơ bản</a:t>
            </a:r>
          </a:p>
        </p:txBody>
      </p:sp>
      <p:sp>
        <p:nvSpPr>
          <p:cNvPr id="3" name="Content Placeholder 2"/>
          <p:cNvSpPr>
            <a:spLocks noGrp="1"/>
          </p:cNvSpPr>
          <p:nvPr>
            <p:ph idx="1"/>
          </p:nvPr>
        </p:nvSpPr>
        <p:spPr>
          <a:xfrm>
            <a:off x="8898672" y="1490009"/>
            <a:ext cx="2988527" cy="3854960"/>
          </a:xfrm>
        </p:spPr>
        <p:txBody>
          <a:bodyPr>
            <a:normAutofit/>
          </a:bodyPr>
          <a:lstStyle/>
          <a:p>
            <a:pPr xmlns:a="http://schemas.openxmlformats.org/drawingml/2006/main" marL="0" indent="0">
              <a:buNone/>
            </a:pPr>
            <a:r xmlns:a="http://schemas.openxmlformats.org/drawingml/2006/main">
              <a:rPr lang="vi" sz="2400" b="1" dirty="0"/>
              <a:t>Việc trộn dữ liệu và mã </a:t>
            </a:r>
            <a:r xmlns:a="http://schemas.openxmlformats.org/drawingml/2006/main">
              <a:rPr lang="vi" sz="2400" dirty="0"/>
              <a:t>với nhau là nguyên nhân của một số loại lỗ hổng và tấn công bao gồm tấn công </a:t>
            </a:r>
            <a:r xmlns:a="http://schemas.openxmlformats.org/drawingml/2006/main">
              <a:rPr lang="vi" sz="2400" dirty="0" smtClean="0"/>
              <a:t>SQL </a:t>
            </a:r>
            <a:r xmlns:a="http://schemas.openxmlformats.org/drawingml/2006/main">
              <a:rPr lang="vi" sz="2400" dirty="0"/>
              <a:t>Injection </a:t>
            </a:r>
            <a:r xmlns:a="http://schemas.openxmlformats.org/drawingml/2006/main">
              <a:rPr lang="vi" sz="2400" dirty="0" smtClean="0"/>
              <a:t>, tấn công </a:t>
            </a:r>
            <a:r xmlns:a="http://schemas.openxmlformats.org/drawingml/2006/main">
              <a:rPr lang="vi" sz="2400" dirty="0"/>
              <a:t>XSS </a:t>
            </a:r>
            <a:r xmlns:a="http://schemas.openxmlformats.org/drawingml/2006/main">
              <a:rPr lang="vi" sz="2400" dirty="0" smtClean="0"/>
              <a:t>, tấn công </a:t>
            </a:r>
            <a:r xmlns:a="http://schemas.openxmlformats.org/drawingml/2006/main">
              <a:rPr lang="vi" sz="2400" dirty="0"/>
              <a:t>vào </a:t>
            </a:r>
            <a:r xmlns:a="http://schemas.openxmlformats.org/drawingml/2006/main">
              <a:rPr lang="vi" sz="2400" dirty="0" smtClean="0"/>
              <a:t>hàm system </a:t>
            </a:r>
            <a:r xmlns:a="http://schemas.openxmlformats.org/drawingml/2006/main">
              <a:rPr lang="vi" sz="2400" dirty="0"/>
              <a:t>() và </a:t>
            </a:r>
            <a:r xmlns:a="http://schemas.openxmlformats.org/drawingml/2006/main">
              <a:rPr lang="vi" sz="2400" dirty="0" smtClean="0"/>
              <a:t>tấn công </a:t>
            </a:r>
            <a:endParaRPr xmlns:a="http://schemas.openxmlformats.org/drawingml/2006/main" lang="en-US" sz="2400" dirty="0"/>
            <a:r xmlns:a="http://schemas.openxmlformats.org/drawingml/2006/main">
              <a:rPr lang="vi" sz="2400" dirty="0"/>
              <a:t>chuỗi </a:t>
            </a:r>
            <a:r xmlns:a="http://schemas.openxmlformats.org/drawingml/2006/main">
              <a:rPr lang="vi" sz="2400" dirty="0" smtClean="0"/>
              <a:t>định dạng .</a:t>
            </a:r>
          </a:p>
          <a:p>
            <a:pPr marL="0" indent="0">
              <a:buNone/>
            </a:pPr>
            <a:endParaRPr lang="en-US" sz="1800" dirty="0"/>
          </a:p>
        </p:txBody>
      </p:sp>
      <p:pic>
        <p:nvPicPr>
          <p:cNvPr id="7" name="Picture 6">
            <a:extLst>
              <a:ext uri="{FF2B5EF4-FFF2-40B4-BE49-F238E27FC236}">
                <a16:creationId xmlns:a16="http://schemas.microsoft.com/office/drawing/2014/main" xmlns="" id="{3E5EE3D2-7F60-41C6-9769-67493496C67F}"/>
              </a:ext>
            </a:extLst>
          </p:cNvPr>
          <p:cNvPicPr>
            <a:picLocks noChangeAspect="1"/>
          </p:cNvPicPr>
          <p:nvPr/>
        </p:nvPicPr>
        <p:blipFill rotWithShape="1">
          <a:blip r:embed="rId3"/>
          <a:srcRect l="15208" t="25185" r="30135" b="10370"/>
          <a:stretch/>
        </p:blipFill>
        <p:spPr>
          <a:xfrm>
            <a:off x="372761" y="1124146"/>
            <a:ext cx="8303857" cy="5507333"/>
          </a:xfrm>
          <a:prstGeom prst="rect">
            <a:avLst/>
          </a:prstGeom>
        </p:spPr>
      </p:pic>
    </p:spTree>
    <p:extLst>
      <p:ext uri="{BB962C8B-B14F-4D97-AF65-F5344CB8AC3E}">
        <p14:creationId xmlns:p14="http://schemas.microsoft.com/office/powerpoint/2010/main" val="34689308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0"/>
            <a:ext cx="10948555" cy="1325563"/>
          </a:xfrm>
        </p:spPr>
        <p:txBody>
          <a:bodyPr>
            <a:normAutofit/>
          </a:bodyPr>
          <a:lstStyle/>
          <a:p>
            <a:r xmlns:a="http://schemas.openxmlformats.org/drawingml/2006/main">
              <a:rPr lang="vi" sz="4000" dirty="0" smtClean="0"/>
              <a:t>Biện pháp đối phó: Lọc và mã hóa dữ liệu</a:t>
            </a:r>
            <a:endParaRPr xmlns:a="http://schemas.openxmlformats.org/drawingml/2006/main" lang="en-US" sz="4000" dirty="0"/>
          </a:p>
        </p:txBody>
      </p:sp>
      <p:sp>
        <p:nvSpPr>
          <p:cNvPr id="7" name="Content Placeholder 2">
            <a:extLst>
              <a:ext uri="{FF2B5EF4-FFF2-40B4-BE49-F238E27FC236}">
                <a16:creationId xmlns:a16="http://schemas.microsoft.com/office/drawing/2014/main" xmlns="" id="{0D5CCFDC-ADF7-48BC-BD6D-9EE5B463C17D}"/>
              </a:ext>
            </a:extLst>
          </p:cNvPr>
          <p:cNvSpPr txBox="1">
            <a:spLocks/>
          </p:cNvSpPr>
          <p:nvPr/>
        </p:nvSpPr>
        <p:spPr>
          <a:xfrm>
            <a:off x="405245" y="1083386"/>
            <a:ext cx="11647056" cy="57639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xmlns:a="http://schemas.openxmlformats.org/drawingml/2006/main">
              <a:rPr lang="vi" sz="2000" dirty="0" smtClean="0"/>
              <a:t>Trước khi </a:t>
            </a:r>
            <a:r xmlns:a="http://schemas.openxmlformats.org/drawingml/2006/main">
              <a:rPr lang="vi" sz="2000" dirty="0"/>
              <a:t>trộn dữ liệu do người dùng cung cấp với mã, hãy kiểm tra </a:t>
            </a:r>
            <a:r xmlns:a="http://schemas.openxmlformats.org/drawingml/2006/main">
              <a:rPr lang="vi" sz="2000" dirty="0" smtClean="0"/>
              <a:t>dữ liệu. Lọc </a:t>
            </a:r>
            <a:r xmlns:a="http://schemas.openxmlformats.org/drawingml/2006/main">
              <a:rPr lang="vi" sz="2000" dirty="0"/>
              <a:t>ra bất kỳ ký tự nào có thể được hiểu là mã.</a:t>
            </a:r>
          </a:p>
          <a:p>
            <a:r xmlns:a="http://schemas.openxmlformats.org/drawingml/2006/main">
              <a:rPr lang="vi" sz="2000" dirty="0"/>
              <a:t>Các ký tự đặc biệt thường được sử dụng trong các cuộc tấn công SQL Injection. Để loại bỏ chúng, hãy mã hóa chúng.</a:t>
            </a:r>
          </a:p>
          <a:p>
            <a:r xmlns:a="http://schemas.openxmlformats.org/drawingml/2006/main">
              <a:rPr lang="vi" sz="2000" dirty="0"/>
              <a:t>Mã hóa một ký tự đặc biệt yêu cầu trình phân tích cú pháp coi ký tự được mã hóa là dữ liệu chứ không phải mã. Điều này có thể được nhìn thấy trong ví dụ sau</a:t>
            </a:r>
          </a:p>
          <a:p>
            <a:endParaRPr lang="en-US" sz="2000" dirty="0"/>
          </a:p>
          <a:p>
            <a:endParaRPr lang="en-US" sz="2000" dirty="0"/>
          </a:p>
          <a:p>
            <a:r xmlns:a="http://schemas.openxmlformats.org/drawingml/2006/main">
              <a:rPr lang="vi" sz="2000" dirty="0" err="1"/>
              <a:t>mysqli </a:t>
            </a:r>
            <a:r xmlns:a="http://schemas.openxmlformats.org/drawingml/2006/main">
              <a:rPr lang="vi" sz="2000" dirty="0"/>
              <a:t>của PHP </a:t>
            </a:r>
            <a:r xmlns:a="http://schemas.openxmlformats.org/drawingml/2006/main">
              <a:rPr lang="vi" sz="2000" dirty="0"/>
              <a:t>có một phương thức tích hợp được gọi là </a:t>
            </a:r>
            <a:r xmlns:a="http://schemas.openxmlformats.org/drawingml/2006/main">
              <a:rPr lang="vi" sz="2000" dirty="0" err="1"/>
              <a:t>mysqli </a:t>
            </a:r>
            <a:r xmlns:a="http://schemas.openxmlformats.org/drawingml/2006/main">
              <a:rPr lang="vi" sz="2000" dirty="0"/>
              <a:t>:: </a:t>
            </a:r>
            <a:r xmlns:a="http://schemas.openxmlformats.org/drawingml/2006/main">
              <a:rPr lang="vi" sz="2000" dirty="0" err="1" smtClean="0"/>
              <a:t>real_escape_string </a:t>
            </a:r>
            <a:r xmlns:a="http://schemas.openxmlformats.org/drawingml/2006/main">
              <a:rPr lang="vi" sz="2000" dirty="0" smtClean="0"/>
              <a:t>().</a:t>
            </a:r>
            <a:r xmlns:a="http://schemas.openxmlformats.org/drawingml/2006/main">
              <a:rPr lang="vi" sz="2000" dirty="0"/>
              <a:t> </a:t>
            </a:r>
            <a:r xmlns:a="http://schemas.openxmlformats.org/drawingml/2006/main">
              <a:rPr lang="vi" sz="2000" dirty="0" smtClean="0"/>
              <a:t>Nó </a:t>
            </a:r>
            <a:r xmlns:a="http://schemas.openxmlformats.org/drawingml/2006/main">
              <a:rPr lang="vi" sz="2000" dirty="0"/>
              <a:t>có thể được sử dụng để mã hóa các ký tự có ý nghĩa đặc biệt trong </a:t>
            </a:r>
            <a:r xmlns:a="http://schemas.openxmlformats.org/drawingml/2006/main">
              <a:rPr lang="vi" sz="2000" dirty="0" smtClean="0"/>
              <a:t>SQL. </a:t>
            </a:r>
            <a:r xmlns:a="http://schemas.openxmlformats.org/drawingml/2006/main">
              <a:rPr lang="vi" sz="2000" dirty="0"/>
              <a:t>Đoạn mã sau đây cho biết cách sử dụng API này.</a:t>
            </a:r>
          </a:p>
          <a:p>
            <a:endParaRPr lang="en-US" sz="1800" dirty="0"/>
          </a:p>
          <a:p>
            <a:endParaRPr lang="en-US" sz="1800" dirty="0"/>
          </a:p>
        </p:txBody>
      </p:sp>
      <p:pic>
        <p:nvPicPr>
          <p:cNvPr id="3" name="Picture 2">
            <a:extLst>
              <a:ext uri="{FF2B5EF4-FFF2-40B4-BE49-F238E27FC236}">
                <a16:creationId xmlns:a16="http://schemas.microsoft.com/office/drawing/2014/main" xmlns="" id="{D907F8B3-4B2F-458D-8A36-E489A04ECA14}"/>
              </a:ext>
            </a:extLst>
          </p:cNvPr>
          <p:cNvPicPr>
            <a:picLocks noChangeAspect="1"/>
          </p:cNvPicPr>
          <p:nvPr/>
        </p:nvPicPr>
        <p:blipFill rotWithShape="1">
          <a:blip r:embed="rId3"/>
          <a:srcRect l="34375" t="16494" r="38021" b="79146"/>
          <a:stretch/>
        </p:blipFill>
        <p:spPr>
          <a:xfrm>
            <a:off x="659821" y="2842664"/>
            <a:ext cx="6504173" cy="577850"/>
          </a:xfrm>
          <a:prstGeom prst="rect">
            <a:avLst/>
          </a:prstGeom>
        </p:spPr>
      </p:pic>
      <p:pic>
        <p:nvPicPr>
          <p:cNvPr id="4" name="Picture 3">
            <a:extLst>
              <a:ext uri="{FF2B5EF4-FFF2-40B4-BE49-F238E27FC236}">
                <a16:creationId xmlns:a16="http://schemas.microsoft.com/office/drawing/2014/main" xmlns="" id="{8475DD54-6A6D-424F-BDF6-63078098CA4D}"/>
              </a:ext>
            </a:extLst>
          </p:cNvPr>
          <p:cNvPicPr>
            <a:picLocks noChangeAspect="1"/>
          </p:cNvPicPr>
          <p:nvPr/>
        </p:nvPicPr>
        <p:blipFill rotWithShape="1">
          <a:blip r:embed="rId3"/>
          <a:srcRect l="34583" t="23933" r="26567" b="58314"/>
          <a:stretch/>
        </p:blipFill>
        <p:spPr>
          <a:xfrm>
            <a:off x="659821" y="4317136"/>
            <a:ext cx="8953540" cy="2301379"/>
          </a:xfrm>
          <a:prstGeom prst="rect">
            <a:avLst/>
          </a:prstGeom>
        </p:spPr>
      </p:pic>
    </p:spTree>
    <p:extLst>
      <p:ext uri="{BB962C8B-B14F-4D97-AF65-F5344CB8AC3E}">
        <p14:creationId xmlns:p14="http://schemas.microsoft.com/office/powerpoint/2010/main" val="2361956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0"/>
            <a:ext cx="10948555" cy="1325563"/>
          </a:xfrm>
        </p:spPr>
        <p:txBody>
          <a:bodyPr>
            <a:normAutofit/>
          </a:bodyPr>
          <a:lstStyle/>
          <a:p>
            <a:r xmlns:a="http://schemas.openxmlformats.org/drawingml/2006/main">
              <a:rPr lang="vi" sz="4000" dirty="0" smtClean="0"/>
              <a:t>Biện pháp đối phó: Tuyên bố chuẩn bị</a:t>
            </a:r>
            <a:endParaRPr xmlns:a="http://schemas.openxmlformats.org/drawingml/2006/main" lang="en-US" sz="4000" dirty="0"/>
          </a:p>
        </p:txBody>
      </p:sp>
      <p:sp>
        <p:nvSpPr>
          <p:cNvPr id="7" name="Content Placeholder 2">
            <a:extLst>
              <a:ext uri="{FF2B5EF4-FFF2-40B4-BE49-F238E27FC236}">
                <a16:creationId xmlns:a16="http://schemas.microsoft.com/office/drawing/2014/main" xmlns="" id="{0D5CCFDC-ADF7-48BC-BD6D-9EE5B463C17D}"/>
              </a:ext>
            </a:extLst>
          </p:cNvPr>
          <p:cNvSpPr txBox="1">
            <a:spLocks/>
          </p:cNvSpPr>
          <p:nvPr/>
        </p:nvSpPr>
        <p:spPr>
          <a:xfrm>
            <a:off x="405245" y="1325563"/>
            <a:ext cx="11647056" cy="49931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xmlns:a="http://schemas.openxmlformats.org/drawingml/2006/main">
              <a:rPr lang="vi" sz="2400" b="1" dirty="0" smtClean="0"/>
              <a:t>Nguyên nhân cơ bản </a:t>
            </a:r>
            <a:r xmlns:a="http://schemas.openxmlformats.org/drawingml/2006/main">
              <a:rPr lang="vi" sz="2400" dirty="0" smtClean="0"/>
              <a:t>của việc đưa vào SQL: trộn dữ liệu và mã</a:t>
            </a:r>
          </a:p>
          <a:p>
            <a:r xmlns:a="http://schemas.openxmlformats.org/drawingml/2006/main">
              <a:rPr lang="vi" sz="2400" b="1" dirty="0" smtClean="0"/>
              <a:t>Giải pháp cơ bản </a:t>
            </a:r>
            <a:r xmlns:a="http://schemas.openxmlformats.org/drawingml/2006/main">
              <a:rPr lang="vi" sz="2400" dirty="0" smtClean="0"/>
              <a:t>: dữ liệu và mã riêng biệt.</a:t>
            </a:r>
          </a:p>
          <a:p>
            <a:r xmlns:a="http://schemas.openxmlformats.org/drawingml/2006/main">
              <a:rPr lang="vi" sz="2400" b="1" dirty="0" smtClean="0"/>
              <a:t>Ý tưởng chính: Mã </a:t>
            </a:r>
            <a:r xmlns:a="http://schemas.openxmlformats.org/drawingml/2006/main">
              <a:rPr lang="vi" sz="2400" dirty="0" smtClean="0"/>
              <a:t>kết thúc </a:t>
            </a:r>
            <a:r xmlns:a="http://schemas.openxmlformats.org/drawingml/2006/main">
              <a:rPr lang="vi" sz="2400" dirty="0"/>
              <a:t>S </a:t>
            </a:r>
            <a:r xmlns:a="http://schemas.openxmlformats.org/drawingml/2006/main">
              <a:rPr lang="vi" sz="2400" dirty="0"/>
              <a:t>và dữ liệu trong các kênh riêng biệt đến </a:t>
            </a:r>
            <a:r xmlns:a="http://schemas.openxmlformats.org/drawingml/2006/main">
              <a:rPr lang="vi" sz="2400" dirty="0" smtClean="0"/>
              <a:t>máy chủ cơ sở dữ liệu. Bằng </a:t>
            </a:r>
            <a:r xmlns:a="http://schemas.openxmlformats.org/drawingml/2006/main">
              <a:rPr lang="vi" sz="2400" dirty="0"/>
              <a:t>cách này, máy chủ cơ sở dữ liệu biết không lấy bất kỳ mã nào từ kênh dữ liệu.</a:t>
            </a:r>
          </a:p>
          <a:p>
            <a:r xmlns:a="http://schemas.openxmlformats.org/drawingml/2006/main">
              <a:rPr lang="vi" sz="2400" b="1" dirty="0" smtClean="0"/>
              <a:t>Làm thế nào: </a:t>
            </a:r>
            <a:r xmlns:a="http://schemas.openxmlformats.org/drawingml/2006/main">
              <a:rPr lang="vi" sz="2400" dirty="0" smtClean="0"/>
              <a:t>sử dụng </a:t>
            </a:r>
            <a:r xmlns:a="http://schemas.openxmlformats.org/drawingml/2006/main">
              <a:rPr lang="vi" sz="2400" b="1" dirty="0" smtClean="0">
                <a:solidFill>
                  <a:srgbClr val="FF0000"/>
                </a:solidFill>
              </a:rPr>
              <a:t>câu lệnh đã soạn sẵn</a:t>
            </a:r>
          </a:p>
          <a:p>
            <a:r xmlns:a="http://schemas.openxmlformats.org/drawingml/2006/main">
              <a:rPr lang="vi" sz="2400" b="1" dirty="0" smtClean="0"/>
              <a:t>Câu lệnh chuẩn bị: </a:t>
            </a:r>
            <a:r xmlns:a="http://schemas.openxmlformats.org/drawingml/2006/main">
              <a:rPr lang="vi" sz="2400" dirty="0" smtClean="0"/>
              <a:t>Đây </a:t>
            </a:r>
            <a:r xmlns:a="http://schemas.openxmlformats.org/drawingml/2006/main">
              <a:rPr lang="vi" sz="2400" dirty="0"/>
              <a:t>là một tính năng được tối ưu hóa nhằm cung cấp hiệu suất được cải thiện nếu câu lệnh SQL giống nhau hoặc tương tự cần được thực thi </a:t>
            </a:r>
            <a:r xmlns:a="http://schemas.openxmlformats.org/drawingml/2006/main">
              <a:rPr lang="vi" sz="2400" dirty="0" smtClean="0"/>
              <a:t>lặp đi lặp lại. Sử dụng </a:t>
            </a:r>
            <a:r xmlns:a="http://schemas.openxmlformats.org/drawingml/2006/main">
              <a:rPr lang="vi" sz="2400" dirty="0"/>
              <a:t>các câu lệnh đã chuẩn bị, chúng tôi gửi một mẫu câu lệnh SQL đến cơ sở dữ liệu, với các giá trị nhất định được gọi là tham số </a:t>
            </a:r>
            <a:r xmlns:a="http://schemas.openxmlformats.org/drawingml/2006/main">
              <a:rPr lang="vi" sz="2400" dirty="0" smtClean="0"/>
              <a:t>không xác định. Cơ </a:t>
            </a:r>
            <a:r xmlns:a="http://schemas.openxmlformats.org/drawingml/2006/main">
              <a:rPr lang="vi" sz="2400" dirty="0"/>
              <a:t>sở dữ liệu phân tích cú pháp, biên dịch và thực hiện tối ưu hóa truy vấn trên mẫu câu lệnh SQL và lưu trữ kết quả mà không cần thực thi nó </a:t>
            </a:r>
            <a:r xmlns:a="http://schemas.openxmlformats.org/drawingml/2006/main">
              <a:rPr lang="vi" sz="2400" dirty="0" smtClean="0"/>
              <a:t>. Sau đó, chúng tôi liên kết dữ liệu với tuyên bố đã chuẩn bị</a:t>
            </a:r>
            <a:endParaRPr xmlns:a="http://schemas.openxmlformats.org/drawingml/2006/main" lang="en-US" sz="2400" dirty="0"/>
          </a:p>
          <a:p>
            <a:pPr marL="0" indent="0">
              <a:buNone/>
            </a:pPr>
            <a:endParaRPr lang="en-US" sz="2000" dirty="0"/>
          </a:p>
        </p:txBody>
      </p:sp>
    </p:spTree>
    <p:extLst>
      <p:ext uri="{BB962C8B-B14F-4D97-AF65-F5344CB8AC3E}">
        <p14:creationId xmlns:p14="http://schemas.microsoft.com/office/powerpoint/2010/main" val="3725498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31435"/>
            <a:ext cx="10948555" cy="1325563"/>
          </a:xfrm>
        </p:spPr>
        <p:txBody>
          <a:bodyPr>
            <a:normAutofit/>
          </a:bodyPr>
          <a:lstStyle/>
          <a:p>
            <a:r xmlns:a="http://schemas.openxmlformats.org/drawingml/2006/main">
              <a:rPr lang="vi" sz="4000" dirty="0"/>
              <a:t>Biện pháp đối phó: Tuyên bố chuẩn bị</a:t>
            </a:r>
          </a:p>
        </p:txBody>
      </p:sp>
      <p:sp>
        <p:nvSpPr>
          <p:cNvPr id="7" name="Content Placeholder 2">
            <a:extLst>
              <a:ext uri="{FF2B5EF4-FFF2-40B4-BE49-F238E27FC236}">
                <a16:creationId xmlns:a16="http://schemas.microsoft.com/office/drawing/2014/main" xmlns="" id="{0D5CCFDC-ADF7-48BC-BD6D-9EE5B463C17D}"/>
              </a:ext>
            </a:extLst>
          </p:cNvPr>
          <p:cNvSpPr txBox="1">
            <a:spLocks/>
          </p:cNvSpPr>
          <p:nvPr/>
        </p:nvSpPr>
        <p:spPr>
          <a:xfrm>
            <a:off x="7694883" y="1356998"/>
            <a:ext cx="4056877" cy="66137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xmlns:a="http://schemas.openxmlformats.org/drawingml/2006/main" xmlns:r="http://schemas.openxmlformats.org/officeDocument/2006/relationships">
              <a:buBlip>
                <a:blip r:embed="rId3"/>
              </a:buBlip>
            </a:pPr>
            <a:r xmlns:a="http://schemas.openxmlformats.org/drawingml/2006/main">
              <a:rPr lang="vi" sz="2600" dirty="0" smtClean="0"/>
              <a:t>Phiên bản dễ bị tấn công: mã </a:t>
            </a:r>
            <a:r xmlns:a="http://schemas.openxmlformats.org/drawingml/2006/main">
              <a:rPr lang="vi" sz="2600" dirty="0"/>
              <a:t>và dữ liệu được trộn lẫn với nhau </a:t>
            </a:r>
            <a:r xmlns:a="http://schemas.openxmlformats.org/drawingml/2006/main">
              <a:rPr lang="vi" sz="2600" dirty="0" smtClean="0"/>
              <a:t>.</a:t>
            </a:r>
            <a:endParaRPr xmlns:a="http://schemas.openxmlformats.org/drawingml/2006/main" lang="en-US" sz="2600" dirty="0"/>
          </a:p>
          <a:p>
            <a:endParaRPr lang="en-US" sz="2000" dirty="0"/>
          </a:p>
          <a:p>
            <a:endParaRPr lang="en-US" sz="2000" dirty="0"/>
          </a:p>
        </p:txBody>
      </p:sp>
      <p:pic>
        <p:nvPicPr>
          <p:cNvPr id="3" name="Picture 2">
            <a:extLst>
              <a:ext uri="{FF2B5EF4-FFF2-40B4-BE49-F238E27FC236}">
                <a16:creationId xmlns:a16="http://schemas.microsoft.com/office/drawing/2014/main" xmlns="" id="{F274F112-00B7-4EA6-ACF7-E8860AFC211A}"/>
              </a:ext>
            </a:extLst>
          </p:cNvPr>
          <p:cNvPicPr>
            <a:picLocks noChangeAspect="1"/>
          </p:cNvPicPr>
          <p:nvPr/>
        </p:nvPicPr>
        <p:blipFill rotWithShape="1">
          <a:blip r:embed="rId4"/>
          <a:srcRect l="35104" t="45000" r="25938" b="44074"/>
          <a:stretch/>
        </p:blipFill>
        <p:spPr>
          <a:xfrm>
            <a:off x="447220" y="1365678"/>
            <a:ext cx="7247663" cy="1143348"/>
          </a:xfrm>
          <a:prstGeom prst="rect">
            <a:avLst/>
          </a:prstGeom>
        </p:spPr>
      </p:pic>
      <p:pic>
        <p:nvPicPr>
          <p:cNvPr id="4" name="Picture 3">
            <a:extLst>
              <a:ext uri="{FF2B5EF4-FFF2-40B4-BE49-F238E27FC236}">
                <a16:creationId xmlns:a16="http://schemas.microsoft.com/office/drawing/2014/main" xmlns="" id="{9F0665F1-F828-43EA-B9A2-D3D01F5C3852}"/>
              </a:ext>
            </a:extLst>
          </p:cNvPr>
          <p:cNvPicPr>
            <a:picLocks noChangeAspect="1"/>
          </p:cNvPicPr>
          <p:nvPr/>
        </p:nvPicPr>
        <p:blipFill rotWithShape="1">
          <a:blip r:embed="rId4"/>
          <a:srcRect l="34687" t="58832" r="25958" b="12434"/>
          <a:stretch/>
        </p:blipFill>
        <p:spPr>
          <a:xfrm>
            <a:off x="415700" y="3527953"/>
            <a:ext cx="7250230" cy="2977525"/>
          </a:xfrm>
          <a:prstGeom prst="rect">
            <a:avLst/>
          </a:prstGeom>
        </p:spPr>
      </p:pic>
      <p:sp>
        <p:nvSpPr>
          <p:cNvPr id="5" name="Rectangle 4"/>
          <p:cNvSpPr/>
          <p:nvPr/>
        </p:nvSpPr>
        <p:spPr>
          <a:xfrm>
            <a:off x="405245" y="2852241"/>
            <a:ext cx="7208255" cy="461665"/>
          </a:xfrm>
          <a:prstGeom prst="rect">
            <a:avLst/>
          </a:prstGeom>
        </p:spPr>
        <p:txBody>
          <a:bodyPr wrap="none">
            <a:spAutoFit/>
          </a:bodyPr>
          <a:lstStyle/>
          <a:p>
            <a:r xmlns:a="http://schemas.openxmlformats.org/drawingml/2006/main">
              <a:rPr lang="vi" sz="2400" dirty="0"/>
              <a:t>Sử dụng các câu lệnh đã chuẩn bị, chúng tôi tách mã và dữ liệu.</a:t>
            </a:r>
            <a:endParaRPr xmlns:a="http://schemas.openxmlformats.org/drawingml/2006/main" lang="en-US" sz="2000" dirty="0"/>
          </a:p>
        </p:txBody>
      </p:sp>
      <p:sp>
        <p:nvSpPr>
          <p:cNvPr id="6" name="TextBox 5"/>
          <p:cNvSpPr txBox="1"/>
          <p:nvPr/>
        </p:nvSpPr>
        <p:spPr>
          <a:xfrm>
            <a:off x="7802528" y="4096307"/>
            <a:ext cx="1477328" cy="461665"/>
          </a:xfrm>
          <a:prstGeom prst="rect">
            <a:avLst/>
          </a:prstGeom>
          <a:noFill/>
        </p:spPr>
        <p:txBody>
          <a:bodyPr wrap="none" rtlCol="0">
            <a:spAutoFit/>
          </a:bodyPr>
          <a:lstStyle/>
          <a:p>
            <a:r xmlns:a="http://schemas.openxmlformats.org/drawingml/2006/main">
              <a:rPr lang="vi" sz="2400" dirty="0" smtClean="0"/>
              <a:t>Gửi mã</a:t>
            </a:r>
            <a:endParaRPr xmlns:a="http://schemas.openxmlformats.org/drawingml/2006/main" lang="en-US" sz="2400" dirty="0"/>
          </a:p>
        </p:txBody>
      </p:sp>
      <p:sp>
        <p:nvSpPr>
          <p:cNvPr id="8" name="TextBox 7"/>
          <p:cNvSpPr txBox="1"/>
          <p:nvPr/>
        </p:nvSpPr>
        <p:spPr>
          <a:xfrm>
            <a:off x="7802528" y="4616605"/>
            <a:ext cx="1425134" cy="461665"/>
          </a:xfrm>
          <a:prstGeom prst="rect">
            <a:avLst/>
          </a:prstGeom>
          <a:noFill/>
        </p:spPr>
        <p:txBody>
          <a:bodyPr wrap="none" rtlCol="0">
            <a:spAutoFit/>
          </a:bodyPr>
          <a:lstStyle/>
          <a:p>
            <a:r xmlns:a="http://schemas.openxmlformats.org/drawingml/2006/main">
              <a:rPr lang="vi" sz="2400" dirty="0" smtClean="0"/>
              <a:t>Gửi dữ liệu</a:t>
            </a:r>
            <a:endParaRPr xmlns:a="http://schemas.openxmlformats.org/drawingml/2006/main" lang="en-US" sz="2400" dirty="0"/>
          </a:p>
        </p:txBody>
      </p:sp>
      <p:cxnSp>
        <p:nvCxnSpPr>
          <p:cNvPr id="10" name="Straight Arrow Connector 9"/>
          <p:cNvCxnSpPr>
            <a:stCxn id="6" idx="1"/>
          </p:cNvCxnSpPr>
          <p:nvPr/>
        </p:nvCxnSpPr>
        <p:spPr>
          <a:xfrm flipH="1">
            <a:off x="6322742" y="4327140"/>
            <a:ext cx="1479786" cy="3293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1"/>
          </p:cNvCxnSpPr>
          <p:nvPr/>
        </p:nvCxnSpPr>
        <p:spPr>
          <a:xfrm flipH="1">
            <a:off x="6322742" y="4847438"/>
            <a:ext cx="1479786" cy="256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44398" y="5136903"/>
            <a:ext cx="2085251" cy="461665"/>
          </a:xfrm>
          <a:prstGeom prst="rect">
            <a:avLst/>
          </a:prstGeom>
          <a:noFill/>
        </p:spPr>
        <p:txBody>
          <a:bodyPr wrap="none" rtlCol="0">
            <a:spAutoFit/>
          </a:bodyPr>
          <a:lstStyle/>
          <a:p>
            <a:r xmlns:a="http://schemas.openxmlformats.org/drawingml/2006/main">
              <a:rPr lang="vi" sz="2400" dirty="0" smtClean="0"/>
              <a:t>Bắt đầu </a:t>
            </a:r>
            <a:r xmlns:a="http://schemas.openxmlformats.org/drawingml/2006/main">
              <a:rPr lang="vi" sz="2400" dirty="0" err="1" smtClean="0"/>
              <a:t>thực hiện</a:t>
            </a:r>
            <a:endParaRPr xmlns:a="http://schemas.openxmlformats.org/drawingml/2006/main" lang="en-US" sz="2400" dirty="0"/>
          </a:p>
        </p:txBody>
      </p:sp>
      <p:cxnSp>
        <p:nvCxnSpPr>
          <p:cNvPr id="17" name="Straight Arrow Connector 16"/>
          <p:cNvCxnSpPr>
            <a:stCxn id="15" idx="1"/>
          </p:cNvCxnSpPr>
          <p:nvPr/>
        </p:nvCxnSpPr>
        <p:spPr>
          <a:xfrm flipH="1" flipV="1">
            <a:off x="6322742" y="5046358"/>
            <a:ext cx="1521656" cy="3213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58226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4" y="0"/>
            <a:ext cx="10948555" cy="1325563"/>
          </a:xfrm>
        </p:spPr>
        <p:txBody>
          <a:bodyPr>
            <a:normAutofit/>
          </a:bodyPr>
          <a:lstStyle/>
          <a:p>
            <a:r xmlns:a="http://schemas.openxmlformats.org/drawingml/2006/main">
              <a:rPr lang="vi" sz="4000" dirty="0" smtClean="0"/>
              <a:t>Tại sao Tuyên bố Chuẩn bị lại An toàn?</a:t>
            </a:r>
            <a:endParaRPr xmlns:a="http://schemas.openxmlformats.org/drawingml/2006/main" lang="en-US" sz="4000" dirty="0"/>
          </a:p>
        </p:txBody>
      </p:sp>
      <p:sp>
        <p:nvSpPr>
          <p:cNvPr id="7" name="Content Placeholder 2">
            <a:extLst>
              <a:ext uri="{FF2B5EF4-FFF2-40B4-BE49-F238E27FC236}">
                <a16:creationId xmlns:a16="http://schemas.microsoft.com/office/drawing/2014/main" xmlns="" id="{0D5CCFDC-ADF7-48BC-BD6D-9EE5B463C17D}"/>
              </a:ext>
            </a:extLst>
          </p:cNvPr>
          <p:cNvSpPr txBox="1">
            <a:spLocks/>
          </p:cNvSpPr>
          <p:nvPr/>
        </p:nvSpPr>
        <p:spPr>
          <a:xfrm>
            <a:off x="405244" y="1260088"/>
            <a:ext cx="11647056" cy="53566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xmlns:a="http://schemas.openxmlformats.org/drawingml/2006/main">
              <a:rPr lang="vi" dirty="0" smtClean="0"/>
              <a:t>tin cậy </a:t>
            </a:r>
            <a:r xmlns:a="http://schemas.openxmlformats.org/drawingml/2006/main">
              <a:rPr lang="vi" dirty="0"/>
              <a:t>được gửi qua một kênh mã.</a:t>
            </a:r>
          </a:p>
          <a:p>
            <a:r xmlns:a="http://schemas.openxmlformats.org/drawingml/2006/main">
              <a:rPr lang="vi" dirty="0"/>
              <a:t>Dữ liệu không đáng tin cậy do người dùng cung cấp được gửi qua kênh dữ liệu.</a:t>
            </a:r>
          </a:p>
          <a:p>
            <a:r xmlns:a="http://schemas.openxmlformats.org/drawingml/2006/main">
              <a:rPr lang="vi" dirty="0"/>
              <a:t>Cơ sở dữ liệu biết rõ ràng ranh giới giữa mã và dữ liệu.</a:t>
            </a:r>
          </a:p>
          <a:p>
            <a:r xmlns:a="http://schemas.openxmlformats.org/drawingml/2006/main">
              <a:rPr lang="vi" dirty="0"/>
              <a:t>Dữ liệu nhận được từ kênh dữ liệu không được phân tích cú pháp.</a:t>
            </a:r>
          </a:p>
          <a:p>
            <a:r xmlns:a="http://schemas.openxmlformats.org/drawingml/2006/main">
              <a:rPr lang="vi" dirty="0"/>
              <a:t>Kẻ tấn công có thể ẩn mã trong dữ liệu, nhưng mã sẽ không bao giờ được coi là mã, vì vậy nó sẽ không bao giờ bị tấn công.</a:t>
            </a:r>
          </a:p>
          <a:p>
            <a:pPr marL="0" indent="0">
              <a:buNone/>
            </a:pPr>
            <a:endParaRPr lang="en-US" sz="1800" dirty="0"/>
          </a:p>
        </p:txBody>
      </p:sp>
    </p:spTree>
    <p:extLst>
      <p:ext uri="{BB962C8B-B14F-4D97-AF65-F5344CB8AC3E}">
        <p14:creationId xmlns:p14="http://schemas.microsoft.com/office/powerpoint/2010/main" val="2111033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xmlns:a="http://schemas.openxmlformats.org/drawingml/2006/main">
              <a:rPr lang="vi" dirty="0" smtClean="0"/>
              <a:t>Bản tóm tắt</a:t>
            </a:r>
            <a:endParaRPr xmlns:a="http://schemas.openxmlformats.org/drawingml/2006/main" lang="en-US" dirty="0"/>
          </a:p>
        </p:txBody>
      </p:sp>
      <p:sp>
        <p:nvSpPr>
          <p:cNvPr id="3" name="Content Placeholder 2"/>
          <p:cNvSpPr>
            <a:spLocks noGrp="1"/>
          </p:cNvSpPr>
          <p:nvPr>
            <p:ph idx="1"/>
          </p:nvPr>
        </p:nvSpPr>
        <p:spPr/>
        <p:txBody>
          <a:bodyPr/>
          <a:lstStyle/>
          <a:p>
            <a:r xmlns:a="http://schemas.openxmlformats.org/drawingml/2006/main">
              <a:rPr lang="vi" dirty="0" smtClean="0"/>
              <a:t>Hướng dẫn ngắn gọn về SQL</a:t>
            </a:r>
          </a:p>
          <a:p>
            <a:r xmlns:a="http://schemas.openxmlformats.org/drawingml/2006/main">
              <a:rPr lang="vi" dirty="0" smtClean="0"/>
              <a:t>Tấn công SQL Injection và cách khởi chạy loại tấn công này</a:t>
            </a:r>
          </a:p>
          <a:p>
            <a:r xmlns:a="http://schemas.openxmlformats.org/drawingml/2006/main">
              <a:rPr lang="vi" dirty="0" smtClean="0"/>
              <a:t>Nguyên nhân cơ bản của lỗ hổng bảo mật?</a:t>
            </a:r>
          </a:p>
          <a:p>
            <a:r xmlns:a="http://schemas.openxmlformats.org/drawingml/2006/main">
              <a:rPr lang="vi" dirty="0" smtClean="0"/>
              <a:t>Làm thế nào để bảo vệ khỏi các cuộc tấn công SQL Injection?</a:t>
            </a:r>
          </a:p>
          <a:p>
            <a:r xmlns:a="http://schemas.openxmlformats.org/drawingml/2006/main">
              <a:rPr lang="vi" dirty="0" smtClean="0"/>
              <a:t>Tuyên bố chuẩn bị</a:t>
            </a:r>
            <a:endParaRPr xmlns:a="http://schemas.openxmlformats.org/drawingml/2006/main" lang="en-US" dirty="0"/>
          </a:p>
        </p:txBody>
      </p:sp>
    </p:spTree>
    <p:extLst>
      <p:ext uri="{BB962C8B-B14F-4D97-AF65-F5344CB8AC3E}">
        <p14:creationId xmlns:p14="http://schemas.microsoft.com/office/powerpoint/2010/main" val="3723412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xmlns:a="http://schemas.openxmlformats.org/drawingml/2006/main">
              <a:rPr lang="vi" dirty="0"/>
              <a:t>Hướng dẫn ngắn gọn về </a:t>
            </a:r>
            <a:r xmlns:a="http://schemas.openxmlformats.org/drawingml/2006/main">
              <a:rPr lang="vi" dirty="0" smtClean="0"/>
              <a:t>SQL</a:t>
            </a:r>
            <a:endParaRPr xmlns:a="http://schemas.openxmlformats.org/drawingml/2006/main" lang="en-US" dirty="0"/>
          </a:p>
        </p:txBody>
      </p:sp>
      <p:sp>
        <p:nvSpPr>
          <p:cNvPr id="3" name="Content Placeholder 2"/>
          <p:cNvSpPr>
            <a:spLocks noGrp="1"/>
          </p:cNvSpPr>
          <p:nvPr>
            <p:ph idx="1"/>
          </p:nvPr>
        </p:nvSpPr>
        <p:spPr>
          <a:xfrm>
            <a:off x="405245" y="1132113"/>
            <a:ext cx="10948555" cy="5569123"/>
          </a:xfrm>
        </p:spPr>
        <p:txBody>
          <a:bodyPr/>
          <a:lstStyle/>
          <a:p>
            <a:r xmlns:a="http://schemas.openxmlformats.org/drawingml/2006/main">
              <a:rPr lang="vi" sz="2400" b="1" dirty="0"/>
              <a:t>Đăng nhập vào </a:t>
            </a:r>
            <a:r xmlns:a="http://schemas.openxmlformats.org/drawingml/2006/main">
              <a:rPr lang="vi" sz="2400" b="1" dirty="0" smtClean="0"/>
              <a:t>MySQL: </a:t>
            </a:r>
            <a:r xmlns:a="http://schemas.openxmlformats.org/drawingml/2006/main">
              <a:rPr lang="vi" sz="2400" dirty="0" smtClean="0"/>
              <a:t>Chúng ta </a:t>
            </a:r>
            <a:r xmlns:a="http://schemas.openxmlformats.org/drawingml/2006/main">
              <a:rPr lang="vi" sz="2400" dirty="0"/>
              <a:t>sẽ sử dụng cơ sở dữ liệu MySQL, là một hệ quản trị cơ sở dữ liệu quan hệ mã nguồn mở. Chúng ta có thể đăng nhập bằng lệnh sau:</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r xmlns:a="http://schemas.openxmlformats.org/drawingml/2006/main">
              <a:rPr lang="vi" sz="2400" b="1" dirty="0"/>
              <a:t>Tạo </a:t>
            </a:r>
            <a:r xmlns:a="http://schemas.openxmlformats.org/drawingml/2006/main">
              <a:rPr lang="vi" sz="2400" b="1" dirty="0" smtClean="0"/>
              <a:t>cơ sở dữ liệu </a:t>
            </a:r>
            <a:r xmlns:a="http://schemas.openxmlformats.org/drawingml/2006/main">
              <a:rPr lang="vi" sz="2400" dirty="0" smtClean="0"/>
              <a:t>: Bên trong </a:t>
            </a:r>
            <a:r xmlns:a="http://schemas.openxmlformats.org/drawingml/2006/main">
              <a:rPr lang="vi" sz="2400" dirty="0"/>
              <a:t>MySQL, chúng ta có thể tạo nhiều cơ sở dữ liệu. Lệnh “SHOW DATABSES” có thể được sử dụng để liệt kê các cơ sở dữ liệu hiện có. Chúng tôi sẽ tạo một cơ sở dữ liệu mới có tên là </a:t>
            </a:r>
            <a:r xmlns:a="http://schemas.openxmlformats.org/drawingml/2006/main">
              <a:rPr lang="vi" sz="2400" dirty="0" err="1"/>
              <a:t>dbtest </a:t>
            </a:r>
            <a:r xmlns:a="http://schemas.openxmlformats.org/drawingml/2006/main">
              <a:rPr lang="vi" sz="2400" dirty="0"/>
              <a:t>:</a:t>
            </a:r>
            <a:endParaRPr xmlns:a="http://schemas.openxmlformats.org/drawingml/2006/main" lang="en-US" sz="2000" dirty="0"/>
          </a:p>
          <a:p>
            <a:pPr marL="457200" lvl="1" indent="0">
              <a:buNone/>
            </a:pPr>
            <a:endParaRPr lang="en-US" sz="2000" dirty="0"/>
          </a:p>
        </p:txBody>
      </p:sp>
      <p:pic>
        <p:nvPicPr>
          <p:cNvPr id="6" name="Picture 5">
            <a:extLst>
              <a:ext uri="{FF2B5EF4-FFF2-40B4-BE49-F238E27FC236}">
                <a16:creationId xmlns:a16="http://schemas.microsoft.com/office/drawing/2014/main" xmlns="" id="{6F95CC4F-743E-4E14-8E71-12454CFF6C1F}"/>
              </a:ext>
            </a:extLst>
          </p:cNvPr>
          <p:cNvPicPr>
            <a:picLocks noChangeAspect="1"/>
          </p:cNvPicPr>
          <p:nvPr/>
        </p:nvPicPr>
        <p:blipFill rotWithShape="1">
          <a:blip r:embed="rId3"/>
          <a:srcRect l="32525" t="44186" r="48579" b="47442"/>
          <a:stretch/>
        </p:blipFill>
        <p:spPr>
          <a:xfrm>
            <a:off x="690003" y="2037316"/>
            <a:ext cx="4786760" cy="1325563"/>
          </a:xfrm>
          <a:prstGeom prst="rect">
            <a:avLst/>
          </a:prstGeom>
        </p:spPr>
      </p:pic>
      <p:pic>
        <p:nvPicPr>
          <p:cNvPr id="7" name="Picture 6">
            <a:extLst>
              <a:ext uri="{FF2B5EF4-FFF2-40B4-BE49-F238E27FC236}">
                <a16:creationId xmlns:a16="http://schemas.microsoft.com/office/drawing/2014/main" xmlns="" id="{2E013417-E8A1-46E7-86AF-9C95C183C43A}"/>
              </a:ext>
            </a:extLst>
          </p:cNvPr>
          <p:cNvPicPr>
            <a:picLocks noChangeAspect="1"/>
          </p:cNvPicPr>
          <p:nvPr/>
        </p:nvPicPr>
        <p:blipFill rotWithShape="1">
          <a:blip r:embed="rId4"/>
          <a:srcRect l="32525" t="55969" r="46738" b="38140"/>
          <a:stretch/>
        </p:blipFill>
        <p:spPr>
          <a:xfrm>
            <a:off x="690003" y="5042291"/>
            <a:ext cx="4878616" cy="866300"/>
          </a:xfrm>
          <a:prstGeom prst="rect">
            <a:avLst/>
          </a:prstGeom>
        </p:spPr>
      </p:pic>
    </p:spTree>
    <p:extLst>
      <p:ext uri="{BB962C8B-B14F-4D97-AF65-F5344CB8AC3E}">
        <p14:creationId xmlns:p14="http://schemas.microsoft.com/office/powerpoint/2010/main" val="40795396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xmlns:a="http://schemas.openxmlformats.org/drawingml/2006/main">
              <a:rPr lang="vi" dirty="0" smtClean="0"/>
              <a:t>Hướng dẫn SQL: Tạo bảng</a:t>
            </a:r>
            <a:endParaRPr xmlns:a="http://schemas.openxmlformats.org/drawingml/2006/main" lang="en-US" dirty="0"/>
          </a:p>
        </p:txBody>
      </p:sp>
      <p:sp>
        <p:nvSpPr>
          <p:cNvPr id="3" name="Content Placeholder 2"/>
          <p:cNvSpPr>
            <a:spLocks noGrp="1"/>
          </p:cNvSpPr>
          <p:nvPr>
            <p:ph idx="1"/>
          </p:nvPr>
        </p:nvSpPr>
        <p:spPr>
          <a:xfrm>
            <a:off x="405245" y="1132113"/>
            <a:ext cx="10948555" cy="5569123"/>
          </a:xfrm>
        </p:spPr>
        <p:txBody>
          <a:bodyPr/>
          <a:lstStyle/>
          <a:p>
            <a:r xmlns:a="http://schemas.openxmlformats.org/drawingml/2006/main">
              <a:rPr lang="vi" sz="2400" dirty="0" smtClean="0"/>
              <a:t>Cơ </a:t>
            </a:r>
            <a:r xmlns:a="http://schemas.openxmlformats.org/drawingml/2006/main">
              <a:rPr lang="vi" sz="2400" dirty="0"/>
              <a:t>sở dữ liệu quan hệ tổ chức dữ liệu của nó bằng cách sử dụng các bảng. Hãy để chúng tôi tạo một bảng có tên là nhân viên với bảy thuộc tính (tức là các cột) cho cơ sở dữ liệu “ </a:t>
            </a:r>
            <a:r xmlns:a="http://schemas.openxmlformats.org/drawingml/2006/main">
              <a:rPr lang="vi" sz="2400" dirty="0" err="1"/>
              <a:t>dbtest </a:t>
            </a:r>
            <a:r xmlns:a="http://schemas.openxmlformats.org/drawingml/2006/main">
              <a:rPr lang="vi" sz="2400" dirty="0"/>
              <a:t>”</a:t>
            </a:r>
          </a:p>
          <a:p>
            <a:pPr marL="457200" lvl="1" indent="0">
              <a:buNone/>
            </a:pPr>
            <a:endParaRPr lang="en-US" sz="2000" dirty="0"/>
          </a:p>
          <a:p>
            <a:pPr xmlns:a="http://schemas.openxmlformats.org/drawingml/2006/main" lvl="1"/>
            <a:r xmlns:a="http://schemas.openxmlformats.org/drawingml/2006/main">
              <a:rPr lang="vi" sz="2000" dirty="0"/>
              <a:t>Chúng tôi cần cho hệ thống biết</a:t>
            </a:r>
          </a:p>
          <a:p>
            <a:pPr xmlns:a="http://schemas.openxmlformats.org/drawingml/2006/main" marL="457200" lvl="1" indent="0">
              <a:buNone/>
            </a:pPr>
            <a:r xmlns:a="http://schemas.openxmlformats.org/drawingml/2006/main">
              <a:rPr lang="vi" sz="2000" dirty="0"/>
              <a:t>cơ sở dữ liệu nào để sử dụng ở đó</a:t>
            </a:r>
          </a:p>
          <a:p>
            <a:pPr xmlns:a="http://schemas.openxmlformats.org/drawingml/2006/main" marL="457200" lvl="1" indent="0">
              <a:buNone/>
            </a:pPr>
            <a:r xmlns:a="http://schemas.openxmlformats.org/drawingml/2006/main">
              <a:rPr lang="vi" sz="2000" dirty="0"/>
              <a:t>có thể là nhiều cơ sở dữ liệu</a:t>
            </a:r>
          </a:p>
          <a:p>
            <a:pPr marL="457200" lvl="1" indent="0">
              <a:buNone/>
            </a:pPr>
            <a:endParaRPr lang="en-US" sz="2000" dirty="0"/>
          </a:p>
          <a:p>
            <a:pPr xmlns:a="http://schemas.openxmlformats.org/drawingml/2006/main" lvl="1"/>
            <a:r xmlns:a="http://schemas.openxmlformats.org/drawingml/2006/main">
              <a:rPr lang="vi" sz="2000" dirty="0"/>
              <a:t>Sau khi một bảng được tạo, chúng ta có thể sử dụng</a:t>
            </a:r>
          </a:p>
          <a:p>
            <a:pPr xmlns:a="http://schemas.openxmlformats.org/drawingml/2006/main" marL="457200" lvl="1" indent="0">
              <a:buNone/>
            </a:pPr>
            <a:r xmlns:a="http://schemas.openxmlformats.org/drawingml/2006/main">
              <a:rPr lang="vi" sz="2000" dirty="0"/>
              <a:t>mô tả để hiển thị cấu trúc</a:t>
            </a:r>
          </a:p>
          <a:p>
            <a:pPr xmlns:a="http://schemas.openxmlformats.org/drawingml/2006/main" marL="457200" lvl="1" indent="0">
              <a:buNone/>
            </a:pPr>
            <a:r xmlns:a="http://schemas.openxmlformats.org/drawingml/2006/main">
              <a:rPr lang="vi" sz="2000" dirty="0"/>
              <a:t>của cái </a:t>
            </a:r>
            <a:r xmlns:a="http://schemas.openxmlformats.org/drawingml/2006/main">
              <a:rPr lang="vi" sz="2000" dirty="0" smtClean="0"/>
              <a:t>bàn</a:t>
            </a:r>
            <a:endParaRPr xmlns:a="http://schemas.openxmlformats.org/drawingml/2006/main" lang="en-US" sz="2400" dirty="0"/>
          </a:p>
          <a:p>
            <a:pPr marL="0" indent="0">
              <a:buNone/>
            </a:pPr>
            <a:endParaRPr lang="en-US" sz="2400" dirty="0"/>
          </a:p>
          <a:p>
            <a:pPr marL="0" indent="0">
              <a:buNone/>
            </a:pPr>
            <a:endParaRPr lang="en-US" sz="2400" dirty="0"/>
          </a:p>
          <a:p>
            <a:pPr lvl="1"/>
            <a:endParaRPr lang="en-US" sz="2000" dirty="0"/>
          </a:p>
        </p:txBody>
      </p:sp>
      <p:pic>
        <p:nvPicPr>
          <p:cNvPr id="4" name="Picture 3">
            <a:extLst>
              <a:ext uri="{FF2B5EF4-FFF2-40B4-BE49-F238E27FC236}">
                <a16:creationId xmlns:a16="http://schemas.microsoft.com/office/drawing/2014/main" xmlns="" id="{69D969D0-A12C-402B-B563-7658DC1AC817}"/>
              </a:ext>
            </a:extLst>
          </p:cNvPr>
          <p:cNvPicPr>
            <a:picLocks noChangeAspect="1"/>
          </p:cNvPicPr>
          <p:nvPr/>
        </p:nvPicPr>
        <p:blipFill rotWithShape="1">
          <a:blip r:embed="rId3"/>
          <a:srcRect l="32623" t="27132" r="22998" b="28837"/>
          <a:stretch/>
        </p:blipFill>
        <p:spPr>
          <a:xfrm>
            <a:off x="4950322" y="2099857"/>
            <a:ext cx="6881037" cy="4266843"/>
          </a:xfrm>
          <a:prstGeom prst="rect">
            <a:avLst/>
          </a:prstGeom>
        </p:spPr>
      </p:pic>
    </p:spTree>
    <p:extLst>
      <p:ext uri="{BB962C8B-B14F-4D97-AF65-F5344CB8AC3E}">
        <p14:creationId xmlns:p14="http://schemas.microsoft.com/office/powerpoint/2010/main" val="3511639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xmlns:a="http://schemas.openxmlformats.org/drawingml/2006/main">
              <a:rPr lang="vi" dirty="0"/>
              <a:t>SQL </a:t>
            </a:r>
            <a:r xmlns:a="http://schemas.openxmlformats.org/drawingml/2006/main">
              <a:rPr lang="vi" dirty="0" smtClean="0"/>
              <a:t>: Chèn một hàng</a:t>
            </a:r>
            <a:endParaRPr xmlns:a="http://schemas.openxmlformats.org/drawingml/2006/main" lang="en-US" dirty="0"/>
          </a:p>
        </p:txBody>
      </p:sp>
      <p:sp>
        <p:nvSpPr>
          <p:cNvPr id="3" name="Content Placeholder 2"/>
          <p:cNvSpPr>
            <a:spLocks noGrp="1"/>
          </p:cNvSpPr>
          <p:nvPr>
            <p:ph idx="1"/>
          </p:nvPr>
        </p:nvSpPr>
        <p:spPr>
          <a:xfrm>
            <a:off x="405245" y="1132113"/>
            <a:ext cx="10948555" cy="5569123"/>
          </a:xfrm>
        </p:spPr>
        <p:txBody>
          <a:bodyPr/>
          <a:lstStyle/>
          <a:p>
            <a:r xmlns:a="http://schemas.openxmlformats.org/drawingml/2006/main">
              <a:rPr lang="vi" sz="2400" dirty="0" smtClean="0"/>
              <a:t>Chúng ta </a:t>
            </a:r>
            <a:r xmlns:a="http://schemas.openxmlformats.org/drawingml/2006/main">
              <a:rPr lang="vi" sz="2400" dirty="0"/>
              <a:t>có thể sử dụng câu lệnh INSERT INTO để chèn một bản ghi mới vào một bảng:</a:t>
            </a:r>
          </a:p>
          <a:p>
            <a:endParaRPr lang="en-US" sz="2400" dirty="0"/>
          </a:p>
          <a:p>
            <a:endParaRPr lang="en-US" sz="2400" dirty="0"/>
          </a:p>
          <a:p>
            <a:pPr marL="0" indent="0">
              <a:buNone/>
            </a:pPr>
            <a:endParaRPr lang="en-US" sz="2400" dirty="0"/>
          </a:p>
          <a:p>
            <a:r xmlns:a="http://schemas.openxmlformats.org/drawingml/2006/main">
              <a:rPr lang="vi" sz="2400" dirty="0"/>
              <a:t>Ở đây, chúng tôi chèn một bản ghi vào bảng "nhân viên" </a:t>
            </a:r>
            <a:r xmlns:a="http://schemas.openxmlformats.org/drawingml/2006/main">
              <a:rPr lang="vi" sz="2400" dirty="0" smtClean="0"/>
              <a:t>.</a:t>
            </a:r>
            <a:endParaRPr xmlns:a="http://schemas.openxmlformats.org/drawingml/2006/main" lang="en-US" sz="2400" dirty="0"/>
          </a:p>
          <a:p>
            <a:pPr marL="0" indent="0">
              <a:buNone/>
            </a:pPr>
            <a:endParaRPr lang="en-US" sz="2400" dirty="0"/>
          </a:p>
          <a:p>
            <a:r xmlns:a="http://schemas.openxmlformats.org/drawingml/2006/main">
              <a:rPr lang="vi" sz="2400" dirty="0"/>
              <a:t>Chúng tôi không chỉ định giá trị của cột ID, vì nó sẽ được </a:t>
            </a:r>
            <a:r xmlns:a="http://schemas.openxmlformats.org/drawingml/2006/main">
              <a:rPr lang="vi" sz="2400" dirty="0" smtClean="0"/>
              <a:t>cơ sở dữ liệu đặt tự động </a:t>
            </a:r>
            <a:r xmlns:a="http://schemas.openxmlformats.org/drawingml/2006/main">
              <a:rPr lang="vi" sz="2000" dirty="0"/>
              <a:t>.</a:t>
            </a:r>
            <a:endParaRPr xmlns:a="http://schemas.openxmlformats.org/drawingml/2006/main" lang="en-US" sz="2400" dirty="0"/>
          </a:p>
        </p:txBody>
      </p:sp>
      <p:pic>
        <p:nvPicPr>
          <p:cNvPr id="4" name="Picture 3">
            <a:extLst>
              <a:ext uri="{FF2B5EF4-FFF2-40B4-BE49-F238E27FC236}">
                <a16:creationId xmlns:a16="http://schemas.microsoft.com/office/drawing/2014/main" xmlns="" id="{468DEBDA-81CA-40CB-B4BA-D30F92F058F5}"/>
              </a:ext>
            </a:extLst>
          </p:cNvPr>
          <p:cNvPicPr>
            <a:picLocks noChangeAspect="1"/>
          </p:cNvPicPr>
          <p:nvPr/>
        </p:nvPicPr>
        <p:blipFill rotWithShape="1">
          <a:blip r:embed="rId3"/>
          <a:srcRect l="32526" t="45892" r="23013" b="49999"/>
          <a:stretch/>
        </p:blipFill>
        <p:spPr>
          <a:xfrm>
            <a:off x="652303" y="1830798"/>
            <a:ext cx="10854108" cy="626878"/>
          </a:xfrm>
          <a:prstGeom prst="rect">
            <a:avLst/>
          </a:prstGeom>
        </p:spPr>
      </p:pic>
      <p:pic>
        <p:nvPicPr>
          <p:cNvPr id="5" name="Picture 4">
            <a:extLst>
              <a:ext uri="{FF2B5EF4-FFF2-40B4-BE49-F238E27FC236}">
                <a16:creationId xmlns:a16="http://schemas.microsoft.com/office/drawing/2014/main" xmlns="" id="{58071254-25D5-4782-B088-614CC93CD4FE}"/>
              </a:ext>
            </a:extLst>
          </p:cNvPr>
          <p:cNvPicPr>
            <a:picLocks noChangeAspect="1"/>
          </p:cNvPicPr>
          <p:nvPr/>
        </p:nvPicPr>
        <p:blipFill rotWithShape="1">
          <a:blip r:embed="rId3"/>
          <a:srcRect l="22076" t="68850" r="34003" b="29052"/>
          <a:stretch/>
        </p:blipFill>
        <p:spPr>
          <a:xfrm>
            <a:off x="652303" y="2457676"/>
            <a:ext cx="10854108" cy="324145"/>
          </a:xfrm>
          <a:prstGeom prst="rect">
            <a:avLst/>
          </a:prstGeom>
        </p:spPr>
      </p:pic>
    </p:spTree>
    <p:extLst>
      <p:ext uri="{BB962C8B-B14F-4D97-AF65-F5344CB8AC3E}">
        <p14:creationId xmlns:p14="http://schemas.microsoft.com/office/powerpoint/2010/main" val="4759024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xmlns:a="http://schemas.openxmlformats.org/drawingml/2006/main">
              <a:rPr lang="vi" dirty="0"/>
              <a:t>SQL </a:t>
            </a:r>
            <a:r xmlns:a="http://schemas.openxmlformats.org/drawingml/2006/main">
              <a:rPr lang="vi" dirty="0" smtClean="0"/>
              <a:t>: Câu lệnh SELECT</a:t>
            </a:r>
            <a:endParaRPr xmlns:a="http://schemas.openxmlformats.org/drawingml/2006/main" lang="en-US" dirty="0"/>
          </a:p>
        </p:txBody>
      </p:sp>
      <p:sp>
        <p:nvSpPr>
          <p:cNvPr id="3" name="Content Placeholder 2"/>
          <p:cNvSpPr>
            <a:spLocks noGrp="1"/>
          </p:cNvSpPr>
          <p:nvPr>
            <p:ph idx="1"/>
          </p:nvPr>
        </p:nvSpPr>
        <p:spPr>
          <a:xfrm>
            <a:off x="405245" y="1132113"/>
            <a:ext cx="10948555" cy="5569123"/>
          </a:xfrm>
        </p:spPr>
        <p:txBody>
          <a:bodyPr/>
          <a:lstStyle/>
          <a:p>
            <a:r xmlns:a="http://schemas.openxmlformats.org/drawingml/2006/main">
              <a:rPr lang="vi" sz="2400" dirty="0" smtClean="0"/>
              <a:t>Câu </a:t>
            </a:r>
            <a:r xmlns:a="http://schemas.openxmlformats.org/drawingml/2006/main">
              <a:rPr lang="vi" sz="2400" dirty="0"/>
              <a:t>lệnh SELECT là hoạt động phổ biến nhất trên cơ sở dữ liệu</a:t>
            </a:r>
          </a:p>
          <a:p>
            <a:r xmlns:a="http://schemas.openxmlformats.org/drawingml/2006/main">
              <a:rPr lang="vi" sz="2400" dirty="0"/>
              <a:t>Nó lấy thông tin từ cơ sở dữ liệu</a:t>
            </a:r>
            <a:endParaRPr xmlns:a="http://schemas.openxmlformats.org/drawingml/2006/main" lang="en-US" sz="2000" dirty="0"/>
          </a:p>
        </p:txBody>
      </p:sp>
      <p:grpSp>
        <p:nvGrpSpPr>
          <p:cNvPr id="4" name="Group 3"/>
          <p:cNvGrpSpPr/>
          <p:nvPr/>
        </p:nvGrpSpPr>
        <p:grpSpPr>
          <a:xfrm>
            <a:off x="516757" y="2211276"/>
            <a:ext cx="10418699" cy="3786005"/>
            <a:chOff x="405245" y="2657325"/>
            <a:chExt cx="10418699" cy="3786005"/>
          </a:xfrm>
        </p:grpSpPr>
        <p:pic>
          <p:nvPicPr>
            <p:cNvPr id="8" name="Picture 7">
              <a:extLst>
                <a:ext uri="{FF2B5EF4-FFF2-40B4-BE49-F238E27FC236}">
                  <a16:creationId xmlns:a16="http://schemas.microsoft.com/office/drawing/2014/main" xmlns="" id="{F7370B42-79B3-46F1-A27D-7054130C60CB}"/>
                </a:ext>
              </a:extLst>
            </p:cNvPr>
            <p:cNvPicPr>
              <a:picLocks noChangeAspect="1"/>
            </p:cNvPicPr>
            <p:nvPr/>
          </p:nvPicPr>
          <p:blipFill rotWithShape="1">
            <a:blip r:embed="rId3"/>
            <a:srcRect l="21480" t="26512" r="33560" b="35969"/>
            <a:stretch/>
          </p:blipFill>
          <p:spPr>
            <a:xfrm>
              <a:off x="405245" y="2792565"/>
              <a:ext cx="6999808" cy="3650765"/>
            </a:xfrm>
            <a:prstGeom prst="rect">
              <a:avLst/>
            </a:prstGeom>
          </p:spPr>
        </p:pic>
        <p:cxnSp>
          <p:nvCxnSpPr>
            <p:cNvPr id="9" name="Straight Arrow Connector 8">
              <a:extLst>
                <a:ext uri="{FF2B5EF4-FFF2-40B4-BE49-F238E27FC236}">
                  <a16:creationId xmlns:a16="http://schemas.microsoft.com/office/drawing/2014/main" xmlns="" id="{AFD7C6FD-CF86-42FC-B7AF-B245AEDB0EED}"/>
                </a:ext>
              </a:extLst>
            </p:cNvPr>
            <p:cNvCxnSpPr>
              <a:cxnSpLocks/>
            </p:cNvCxnSpPr>
            <p:nvPr/>
          </p:nvCxnSpPr>
          <p:spPr>
            <a:xfrm flipH="1">
              <a:off x="3583172" y="2913803"/>
              <a:ext cx="440187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xmlns="" id="{BB683676-119A-47EB-BDEE-65C649C332F0}"/>
                </a:ext>
              </a:extLst>
            </p:cNvPr>
            <p:cNvSpPr txBox="1"/>
            <p:nvPr/>
          </p:nvSpPr>
          <p:spPr>
            <a:xfrm>
              <a:off x="8091377" y="2657325"/>
              <a:ext cx="2732567" cy="1015663"/>
            </a:xfrm>
            <a:prstGeom prst="rect">
              <a:avLst/>
            </a:prstGeom>
            <a:noFill/>
          </p:spPr>
          <p:txBody>
            <a:bodyPr wrap="square" rtlCol="0">
              <a:spAutoFit/>
            </a:bodyPr>
            <a:lstStyle/>
            <a:p>
              <a:r xmlns:a="http://schemas.openxmlformats.org/drawingml/2006/main">
                <a:rPr lang="vi" sz="2000" dirty="0"/>
                <a:t>Yêu cầu cơ sở dữ liệu cho tất cả các bản ghi của nó, bao gồm tất cả các cột</a:t>
              </a:r>
            </a:p>
          </p:txBody>
        </p:sp>
        <p:cxnSp>
          <p:nvCxnSpPr>
            <p:cNvPr id="12" name="Straight Arrow Connector 11">
              <a:extLst>
                <a:ext uri="{FF2B5EF4-FFF2-40B4-BE49-F238E27FC236}">
                  <a16:creationId xmlns:a16="http://schemas.microsoft.com/office/drawing/2014/main" xmlns="" id="{8A7ADBB2-87E1-47B5-BFA6-DA2CCE93DD30}"/>
                </a:ext>
              </a:extLst>
            </p:cNvPr>
            <p:cNvCxnSpPr>
              <a:cxnSpLocks/>
            </p:cNvCxnSpPr>
            <p:nvPr/>
          </p:nvCxnSpPr>
          <p:spPr>
            <a:xfrm flipH="1">
              <a:off x="5107173" y="4724882"/>
              <a:ext cx="298420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TextBox 13">
              <a:extLst>
                <a:ext uri="{FF2B5EF4-FFF2-40B4-BE49-F238E27FC236}">
                  <a16:creationId xmlns:a16="http://schemas.microsoft.com/office/drawing/2014/main" xmlns="" id="{8E4A6E12-DA7A-4FC5-A101-10C304CF343C}"/>
                </a:ext>
              </a:extLst>
            </p:cNvPr>
            <p:cNvSpPr txBox="1"/>
            <p:nvPr/>
          </p:nvSpPr>
          <p:spPr>
            <a:xfrm>
              <a:off x="8135981" y="4463271"/>
              <a:ext cx="2486891" cy="1015663"/>
            </a:xfrm>
            <a:prstGeom prst="rect">
              <a:avLst/>
            </a:prstGeom>
            <a:noFill/>
          </p:spPr>
          <p:txBody>
            <a:bodyPr wrap="square" rtlCol="0">
              <a:spAutoFit/>
            </a:bodyPr>
            <a:lstStyle/>
            <a:p>
              <a:r xmlns:a="http://schemas.openxmlformats.org/drawingml/2006/main">
                <a:rPr lang="vi" sz="2000" dirty="0"/>
                <a:t>Chỉ hỏi cơ sở dữ liệu cho các cột Tên, EID và Lương</a:t>
              </a:r>
            </a:p>
          </p:txBody>
        </p:sp>
      </p:grpSp>
    </p:spTree>
    <p:extLst>
      <p:ext uri="{BB962C8B-B14F-4D97-AF65-F5344CB8AC3E}">
        <p14:creationId xmlns:p14="http://schemas.microsoft.com/office/powerpoint/2010/main" val="38788620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xmlns:a="http://schemas.openxmlformats.org/drawingml/2006/main">
              <a:rPr lang="vi" dirty="0"/>
              <a:t>SQL </a:t>
            </a:r>
            <a:r xmlns:a="http://schemas.openxmlformats.org/drawingml/2006/main">
              <a:rPr lang="vi" dirty="0" smtClean="0"/>
              <a:t>: Mệnh đề WHERE</a:t>
            </a:r>
            <a:endParaRPr xmlns:a="http://schemas.openxmlformats.org/drawingml/2006/main" lang="en-US" dirty="0"/>
          </a:p>
        </p:txBody>
      </p:sp>
      <p:sp>
        <p:nvSpPr>
          <p:cNvPr id="3" name="Content Placeholder 2"/>
          <p:cNvSpPr>
            <a:spLocks noGrp="1"/>
          </p:cNvSpPr>
          <p:nvPr>
            <p:ph idx="1"/>
          </p:nvPr>
        </p:nvSpPr>
        <p:spPr>
          <a:xfrm>
            <a:off x="405245" y="1132113"/>
            <a:ext cx="10948555" cy="5569123"/>
          </a:xfrm>
        </p:spPr>
        <p:txBody>
          <a:bodyPr/>
          <a:lstStyle/>
          <a:p>
            <a:r xmlns:a="http://schemas.openxmlformats.org/drawingml/2006/main">
              <a:rPr lang="vi" sz="2400" dirty="0" smtClean="0"/>
              <a:t>Không </a:t>
            </a:r>
            <a:r xmlns:a="http://schemas.openxmlformats.org/drawingml/2006/main">
              <a:rPr lang="vi" sz="2400" dirty="0"/>
              <a:t>phổ biến khi truy vấn SQL lấy tất cả các bản ghi trong </a:t>
            </a:r>
            <a:r xmlns:a="http://schemas.openxmlformats.org/drawingml/2006/main">
              <a:rPr lang="vi" sz="2400" dirty="0" smtClean="0"/>
              <a:t>cơ sở dữ liệu.</a:t>
            </a:r>
            <a:endParaRPr xmlns:a="http://schemas.openxmlformats.org/drawingml/2006/main" lang="en-US" sz="2400" dirty="0"/>
          </a:p>
          <a:p>
            <a:r xmlns:a="http://schemas.openxmlformats.org/drawingml/2006/main">
              <a:rPr lang="vi" sz="2400" dirty="0"/>
              <a:t>Mệnh đề WHERE được sử dụng để đặt điều kiện cho một số loại câu lệnh SQL bao gồm SELECT, UPDATE, DELETE, </a:t>
            </a:r>
            <a:r xmlns:a="http://schemas.openxmlformats.org/drawingml/2006/main">
              <a:rPr lang="vi" sz="2400" dirty="0" smtClean="0"/>
              <a:t>v.v.</a:t>
            </a:r>
            <a:endParaRPr xmlns:a="http://schemas.openxmlformats.org/drawingml/2006/main" lang="en-US" sz="2400" dirty="0"/>
          </a:p>
          <a:p>
            <a:pPr marL="0" indent="0">
              <a:buNone/>
            </a:pPr>
            <a:endParaRPr lang="en-US" sz="2400" dirty="0"/>
          </a:p>
          <a:p>
            <a:endParaRPr lang="en-US" sz="2400" dirty="0"/>
          </a:p>
          <a:p>
            <a:r xmlns:a="http://schemas.openxmlformats.org/drawingml/2006/main">
              <a:rPr lang="vi" sz="2400" dirty="0"/>
              <a:t>Câu lệnh SQL trên chỉ phản ánh các hàng mà vị từ trong mệnh đề WHERE là </a:t>
            </a:r>
            <a:r xmlns:a="http://schemas.openxmlformats.org/drawingml/2006/main">
              <a:rPr lang="vi" sz="2400" dirty="0" smtClean="0"/>
              <a:t>TRUE.</a:t>
            </a:r>
            <a:endParaRPr xmlns:a="http://schemas.openxmlformats.org/drawingml/2006/main" lang="en-US" sz="2400" dirty="0"/>
          </a:p>
          <a:p>
            <a:r xmlns:a="http://schemas.openxmlformats.org/drawingml/2006/main">
              <a:rPr lang="vi" sz="2400" dirty="0"/>
              <a:t>Vị ngữ là một biểu thức logic; nhiều vị từ có thể được kết hợp bằng cách sử dụng từ khóa VÀ </a:t>
            </a:r>
            <a:r xmlns:a="http://schemas.openxmlformats.org/drawingml/2006/main">
              <a:rPr lang="vi" sz="2400" dirty="0" err="1"/>
              <a:t>và</a:t>
            </a:r>
            <a:r xmlns:a="http://schemas.openxmlformats.org/drawingml/2006/main">
              <a:rPr lang="vi" sz="2400" dirty="0"/>
              <a:t> </a:t>
            </a:r>
            <a:r xmlns:a="http://schemas.openxmlformats.org/drawingml/2006/main">
              <a:rPr lang="vi" sz="2400" dirty="0" smtClean="0"/>
              <a:t>HOẶC.</a:t>
            </a:r>
            <a:endParaRPr xmlns:a="http://schemas.openxmlformats.org/drawingml/2006/main" lang="en-US" sz="2400" dirty="0"/>
          </a:p>
          <a:p>
            <a:r xmlns:a="http://schemas.openxmlformats.org/drawingml/2006/main">
              <a:rPr lang="vi" sz="2400" dirty="0"/>
              <a:t>Hãy xem một ví dụ trong </a:t>
            </a:r>
            <a:r xmlns:a="http://schemas.openxmlformats.org/drawingml/2006/main">
              <a:rPr lang="vi" sz="2400" dirty="0" smtClean="0"/>
              <a:t>trang trình bày tiếp theo.</a:t>
            </a:r>
            <a:endParaRPr xmlns:a="http://schemas.openxmlformats.org/drawingml/2006/main" lang="en-US" sz="2400" dirty="0"/>
          </a:p>
          <a:p>
            <a:endParaRPr lang="en-US" sz="2000" dirty="0"/>
          </a:p>
        </p:txBody>
      </p:sp>
      <p:pic>
        <p:nvPicPr>
          <p:cNvPr id="4" name="Picture 3">
            <a:extLst>
              <a:ext uri="{FF2B5EF4-FFF2-40B4-BE49-F238E27FC236}">
                <a16:creationId xmlns:a16="http://schemas.microsoft.com/office/drawing/2014/main" xmlns="" id="{167727EC-34A7-46D3-B216-E1558E79458E}"/>
              </a:ext>
            </a:extLst>
          </p:cNvPr>
          <p:cNvPicPr>
            <a:picLocks noChangeAspect="1"/>
          </p:cNvPicPr>
          <p:nvPr/>
        </p:nvPicPr>
        <p:blipFill rotWithShape="1">
          <a:blip r:embed="rId3"/>
          <a:srcRect l="21623" t="58030" r="60479" b="38182"/>
          <a:stretch/>
        </p:blipFill>
        <p:spPr>
          <a:xfrm>
            <a:off x="716973" y="2457676"/>
            <a:ext cx="4320546" cy="571501"/>
          </a:xfrm>
          <a:prstGeom prst="rect">
            <a:avLst/>
          </a:prstGeom>
        </p:spPr>
      </p:pic>
    </p:spTree>
    <p:extLst>
      <p:ext uri="{BB962C8B-B14F-4D97-AF65-F5344CB8AC3E}">
        <p14:creationId xmlns:p14="http://schemas.microsoft.com/office/powerpoint/2010/main" val="13722011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xmlns:a="http://schemas.openxmlformats.org/drawingml/2006/main">
              <a:rPr lang="vi" dirty="0"/>
              <a:t>Hướng dẫn SQL: Mệnh đề WHERE</a:t>
            </a:r>
          </a:p>
        </p:txBody>
      </p:sp>
      <p:sp>
        <p:nvSpPr>
          <p:cNvPr id="3" name="Content Placeholder 2"/>
          <p:cNvSpPr>
            <a:spLocks noGrp="1"/>
          </p:cNvSpPr>
          <p:nvPr>
            <p:ph idx="1"/>
          </p:nvPr>
        </p:nvSpPr>
        <p:spPr>
          <a:xfrm>
            <a:off x="405245" y="1132113"/>
            <a:ext cx="10948555" cy="5569123"/>
          </a:xfrm>
        </p:spPr>
        <p:txBody>
          <a:bodyPr/>
          <a:lstStyle/>
          <a:p>
            <a:r xmlns:a="http://schemas.openxmlformats.org/drawingml/2006/main">
              <a:rPr lang="vi" sz="2400" dirty="0" smtClean="0"/>
              <a:t>Truy </a:t>
            </a:r>
            <a:r xmlns:a="http://schemas.openxmlformats.org/drawingml/2006/main">
              <a:rPr lang="vi" sz="2400" dirty="0"/>
              <a:t>vấn đầu tiên trả về bản ghi có EID5001 trong trường EID</a:t>
            </a:r>
          </a:p>
          <a:p>
            <a:r xmlns:a="http://schemas.openxmlformats.org/drawingml/2006/main">
              <a:rPr lang="vi" sz="2400" dirty="0"/>
              <a:t>Truy vấn thứ hai trả về các bản ghi </a:t>
            </a:r>
            <a:r xmlns:a="http://schemas.openxmlformats.org/drawingml/2006/main">
              <a:rPr lang="vi" sz="2400" dirty="0" smtClean="0"/>
              <a:t>thỏa </a:t>
            </a:r>
            <a:r xmlns:a="http://schemas.openxmlformats.org/drawingml/2006/main">
              <a:rPr lang="vi" sz="2400" dirty="0"/>
              <a:t>mãn EID = 'EID5001' hoặc Name = 'David'</a:t>
            </a:r>
          </a:p>
        </p:txBody>
      </p:sp>
      <p:pic>
        <p:nvPicPr>
          <p:cNvPr id="5" name="Picture 4">
            <a:extLst>
              <a:ext uri="{FF2B5EF4-FFF2-40B4-BE49-F238E27FC236}">
                <a16:creationId xmlns:a16="http://schemas.microsoft.com/office/drawing/2014/main" xmlns="" id="{FA853BB4-256B-4194-BAF0-0E26449D4196}"/>
              </a:ext>
            </a:extLst>
          </p:cNvPr>
          <p:cNvPicPr>
            <a:picLocks noChangeAspect="1"/>
          </p:cNvPicPr>
          <p:nvPr/>
        </p:nvPicPr>
        <p:blipFill rotWithShape="1">
          <a:blip r:embed="rId3"/>
          <a:srcRect l="21528" t="27273" r="33870" b="43485"/>
          <a:stretch/>
        </p:blipFill>
        <p:spPr>
          <a:xfrm>
            <a:off x="1895010" y="2813402"/>
            <a:ext cx="8134350" cy="3333183"/>
          </a:xfrm>
          <a:prstGeom prst="rect">
            <a:avLst/>
          </a:prstGeom>
        </p:spPr>
      </p:pic>
    </p:spTree>
    <p:extLst>
      <p:ext uri="{BB962C8B-B14F-4D97-AF65-F5344CB8AC3E}">
        <p14:creationId xmlns:p14="http://schemas.microsoft.com/office/powerpoint/2010/main" val="13442468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xmlns:a="http://schemas.openxmlformats.org/drawingml/2006/main">
              <a:rPr lang="vi" dirty="0" smtClean="0"/>
              <a:t>Hướng dẫn SQL: Mệnh đề WHERE</a:t>
            </a:r>
            <a:endParaRPr xmlns:a="http://schemas.openxmlformats.org/drawingml/2006/main" lang="en-US" dirty="0"/>
          </a:p>
        </p:txBody>
      </p:sp>
      <p:sp>
        <p:nvSpPr>
          <p:cNvPr id="3" name="Content Placeholder 2"/>
          <p:cNvSpPr>
            <a:spLocks noGrp="1"/>
          </p:cNvSpPr>
          <p:nvPr>
            <p:ph idx="1"/>
          </p:nvPr>
        </p:nvSpPr>
        <p:spPr>
          <a:xfrm>
            <a:off x="405245" y="1132113"/>
            <a:ext cx="10948555" cy="5569123"/>
          </a:xfrm>
        </p:spPr>
        <p:txBody>
          <a:bodyPr>
            <a:normAutofit/>
          </a:bodyPr>
          <a:lstStyle/>
          <a:p>
            <a:r xmlns:a="http://schemas.openxmlformats.org/drawingml/2006/main">
              <a:rPr lang="vi" sz="2400" dirty="0" smtClean="0"/>
              <a:t>Nếu </a:t>
            </a:r>
            <a:r xmlns:a="http://schemas.openxmlformats.org/drawingml/2006/main">
              <a:rPr lang="vi" sz="2400" dirty="0"/>
              <a:t>điều kiện luôn là Đúng, thì tất cả các hàng bị ảnh hưởng bởi câu lệnh SQL</a:t>
            </a:r>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a:p>
            <a:r xmlns:a="http://schemas.openxmlformats.org/drawingml/2006/main">
              <a:rPr lang="vi" sz="2400" dirty="0"/>
              <a:t>Vị từ 1 = 1 này trông khá vô dụng trong các truy vấn thực, nhưng nó sẽ trở nên hữu ích trong các cuộc tấn công </a:t>
            </a:r>
            <a:r xmlns:a="http://schemas.openxmlformats.org/drawingml/2006/main">
              <a:rPr lang="vi" sz="2400" dirty="0" smtClean="0"/>
              <a:t>SQL </a:t>
            </a:r>
            <a:r xmlns:a="http://schemas.openxmlformats.org/drawingml/2006/main">
              <a:rPr lang="vi" sz="2400" dirty="0"/>
              <a:t>Injection</a:t>
            </a:r>
          </a:p>
        </p:txBody>
      </p:sp>
      <p:pic>
        <p:nvPicPr>
          <p:cNvPr id="4" name="Picture 3">
            <a:extLst>
              <a:ext uri="{FF2B5EF4-FFF2-40B4-BE49-F238E27FC236}">
                <a16:creationId xmlns:a16="http://schemas.microsoft.com/office/drawing/2014/main" xmlns="" id="{2A02A2FA-9F4F-4A68-8FED-5667A395E0E4}"/>
              </a:ext>
            </a:extLst>
          </p:cNvPr>
          <p:cNvPicPr>
            <a:picLocks noChangeAspect="1"/>
          </p:cNvPicPr>
          <p:nvPr/>
        </p:nvPicPr>
        <p:blipFill rotWithShape="1">
          <a:blip r:embed="rId3"/>
          <a:srcRect l="21528" t="59848" r="33586" b="21970"/>
          <a:stretch/>
        </p:blipFill>
        <p:spPr>
          <a:xfrm>
            <a:off x="1765301" y="1833523"/>
            <a:ext cx="8228441" cy="2083151"/>
          </a:xfrm>
          <a:prstGeom prst="rect">
            <a:avLst/>
          </a:prstGeom>
        </p:spPr>
      </p:pic>
    </p:spTree>
    <p:extLst>
      <p:ext uri="{BB962C8B-B14F-4D97-AF65-F5344CB8AC3E}">
        <p14:creationId xmlns:p14="http://schemas.microsoft.com/office/powerpoint/2010/main" val="51387299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5359</TotalTime>
  <Words>2689</Words>
  <Application>Microsoft Office PowerPoint</Application>
  <PresentationFormat>Custom</PresentationFormat>
  <Paragraphs>301</Paragraphs>
  <Slides>29</Slides>
  <Notes>25</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SQL Injection Attack </vt:lpstr>
      <vt:lpstr>PowerPoint Presentation</vt:lpstr>
      <vt:lpstr>Brief Tutorial of SQL</vt:lpstr>
      <vt:lpstr>SQL Tutorial: Create a Table</vt:lpstr>
      <vt:lpstr>SQL Tutorial: Insert a Row</vt:lpstr>
      <vt:lpstr>SQL Tutorial: SELECT Statement</vt:lpstr>
      <vt:lpstr>SQL Tutorial: WHERE Clause</vt:lpstr>
      <vt:lpstr>SQL Tutorial: WHERE Clause</vt:lpstr>
      <vt:lpstr>SQL Tutorial: WHERE Clause</vt:lpstr>
      <vt:lpstr>SQL Tutorial: UPDATE Statement</vt:lpstr>
      <vt:lpstr>SQL Tutorial: Comments</vt:lpstr>
      <vt:lpstr>Interacting with Database in Web Application</vt:lpstr>
      <vt:lpstr>Getting Data from User</vt:lpstr>
      <vt:lpstr>Getting Data from User</vt:lpstr>
      <vt:lpstr>How Web Applications Interact with Database</vt:lpstr>
      <vt:lpstr>How Web Applications Interact with Database</vt:lpstr>
      <vt:lpstr>Launching SQL Injection Attacks</vt:lpstr>
      <vt:lpstr>Launching SQL Injection Attacks</vt:lpstr>
      <vt:lpstr>Launching SQL Injection Attacks using cURL</vt:lpstr>
      <vt:lpstr>Modify Database</vt:lpstr>
      <vt:lpstr>Modify Database</vt:lpstr>
      <vt:lpstr>Multiple SQL Statements</vt:lpstr>
      <vt:lpstr>Multiple SQL Statements</vt:lpstr>
      <vt:lpstr>The Fundamental Cause</vt:lpstr>
      <vt:lpstr>Countermeasures: Filtering and Encoding Data</vt:lpstr>
      <vt:lpstr>Countermeasures: Prepared Statement</vt:lpstr>
      <vt:lpstr>Countermeasures: Prepared Statement</vt:lpstr>
      <vt:lpstr>Why Are Prepared Statements Secure?</vt:lpstr>
      <vt:lpstr>Summary</vt:lpstr>
    </vt:vector>
  </TitlesOfParts>
  <Company>Syracuse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Admin</cp:lastModifiedBy>
  <cp:revision>366</cp:revision>
  <dcterms:created xsi:type="dcterms:W3CDTF">2017-10-29T00:53:57Z</dcterms:created>
  <dcterms:modified xsi:type="dcterms:W3CDTF">2019-10-07T01:31:33Z</dcterms:modified>
</cp:coreProperties>
</file>